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5"/>
  </p:notesMasterIdLst>
  <p:sldIdLst>
    <p:sldId id="256" r:id="rId2"/>
    <p:sldId id="320" r:id="rId3"/>
    <p:sldId id="282" r:id="rId4"/>
    <p:sldId id="274" r:id="rId5"/>
    <p:sldId id="275" r:id="rId6"/>
    <p:sldId id="276" r:id="rId7"/>
    <p:sldId id="257" r:id="rId8"/>
    <p:sldId id="272" r:id="rId9"/>
    <p:sldId id="263" r:id="rId10"/>
    <p:sldId id="264" r:id="rId11"/>
    <p:sldId id="265" r:id="rId12"/>
    <p:sldId id="342" r:id="rId13"/>
    <p:sldId id="317" r:id="rId14"/>
    <p:sldId id="316" r:id="rId15"/>
    <p:sldId id="315" r:id="rId16"/>
    <p:sldId id="314" r:id="rId17"/>
    <p:sldId id="351" r:id="rId18"/>
    <p:sldId id="273" r:id="rId19"/>
    <p:sldId id="260" r:id="rId20"/>
    <p:sldId id="261" r:id="rId21"/>
    <p:sldId id="325" r:id="rId22"/>
    <p:sldId id="343" r:id="rId23"/>
    <p:sldId id="345" r:id="rId24"/>
    <p:sldId id="344" r:id="rId25"/>
    <p:sldId id="347" r:id="rId26"/>
    <p:sldId id="348" r:id="rId27"/>
    <p:sldId id="292" r:id="rId28"/>
    <p:sldId id="332" r:id="rId29"/>
    <p:sldId id="331" r:id="rId30"/>
    <p:sldId id="350" r:id="rId31"/>
    <p:sldId id="349" r:id="rId32"/>
    <p:sldId id="313" r:id="rId33"/>
    <p:sldId id="310"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9" autoAdjust="0"/>
    <p:restoredTop sz="63015" autoAdjust="0"/>
  </p:normalViewPr>
  <p:slideViewPr>
    <p:cSldViewPr>
      <p:cViewPr varScale="1">
        <p:scale>
          <a:sx n="42" d="100"/>
          <a:sy n="42" d="100"/>
        </p:scale>
        <p:origin x="-9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oleObject" Target="file:///C:\Users\rfagen\Documents\Montreal.xlsx" TargetMode="External"/><Relationship Id="rId1" Type="http://schemas.openxmlformats.org/officeDocument/2006/relationships/themeOverride" Target="../theme/themeOverrid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oleObject" Target="file:///C:\Users\rfagen\Documents\Montreal.xlsx" TargetMode="External"/><Relationship Id="rId1" Type="http://schemas.openxmlformats.org/officeDocument/2006/relationships/themeOverride" Target="../theme/themeOverride2.xml"/><Relationship Id="rId4" Type="http://schemas.microsoft.com/office/2011/relationships/chartColorStyle" Target="colors3.xm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openxmlformats.org/officeDocument/2006/relationships/oleObject" Target="file:///C:\Users\rfagen\Documents\Montreal.xlsx" TargetMode="External"/><Relationship Id="rId1" Type="http://schemas.openxmlformats.org/officeDocument/2006/relationships/themeOverride" Target="../theme/themeOverride3.xml"/><Relationship Id="rId4" Type="http://schemas.microsoft.com/office/2011/relationships/chartColorStyle" Target="colors4.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oleObject" Target="file:///C:\Users\rfagen\Documents\Montreal.xlsx" TargetMode="External"/><Relationship Id="rId1" Type="http://schemas.openxmlformats.org/officeDocument/2006/relationships/themeOverride" Target="../theme/themeOverride4.xm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Theater - School contributed to skill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Sheet3!$A$12:$A$15</c:f>
              <c:strCache>
                <c:ptCount val="4"/>
                <c:pt idx="0">
                  <c:v>Interpersonal relations and working collaboratively</c:v>
                </c:pt>
                <c:pt idx="1">
                  <c:v>Improved work based on feedback</c:v>
                </c:pt>
                <c:pt idx="2">
                  <c:v>Broad knowledge &amp; education</c:v>
                </c:pt>
                <c:pt idx="3">
                  <c:v>Creative thinking/Problem solving</c:v>
                </c:pt>
              </c:strCache>
            </c:strRef>
          </c:cat>
          <c:val>
            <c:numRef>
              <c:f>Sheet3!$B$12:$B$15</c:f>
              <c:numCache>
                <c:formatCode>0%</c:formatCode>
                <c:ptCount val="4"/>
                <c:pt idx="0">
                  <c:v>0.92500000000000004</c:v>
                </c:pt>
                <c:pt idx="1">
                  <c:v>0.92</c:v>
                </c:pt>
                <c:pt idx="2">
                  <c:v>0.91200000000000003</c:v>
                </c:pt>
                <c:pt idx="3">
                  <c:v>0.93899999999999995</c:v>
                </c:pt>
              </c:numCache>
            </c:numRef>
          </c:val>
        </c:ser>
        <c:ser>
          <c:idx val="1"/>
          <c:order val="1"/>
          <c:tx>
            <c:strRef>
              <c:f>Sheet3!$C$1</c:f>
              <c:strCache>
                <c:ptCount val="1"/>
                <c:pt idx="0">
                  <c:v>Theater - Important to 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Sheet3!$A$12:$A$15</c:f>
              <c:strCache>
                <c:ptCount val="4"/>
                <c:pt idx="0">
                  <c:v>Interpersonal relations and working collaboratively</c:v>
                </c:pt>
                <c:pt idx="1">
                  <c:v>Improved work based on feedback</c:v>
                </c:pt>
                <c:pt idx="2">
                  <c:v>Broad knowledge &amp; education</c:v>
                </c:pt>
                <c:pt idx="3">
                  <c:v>Creative thinking/Problem solving</c:v>
                </c:pt>
              </c:strCache>
            </c:strRef>
          </c:cat>
          <c:val>
            <c:numRef>
              <c:f>Sheet3!$C$12:$C$15</c:f>
              <c:numCache>
                <c:formatCode>0%</c:formatCode>
                <c:ptCount val="4"/>
                <c:pt idx="0">
                  <c:v>0.98499999999999999</c:v>
                </c:pt>
                <c:pt idx="1">
                  <c:v>0.97199999999999998</c:v>
                </c:pt>
                <c:pt idx="2">
                  <c:v>0.96199999999999997</c:v>
                </c:pt>
                <c:pt idx="3">
                  <c:v>0.98799999999999999</c:v>
                </c:pt>
              </c:numCache>
            </c:numRef>
          </c:val>
        </c:ser>
        <c:dLbls>
          <c:showLegendKey val="0"/>
          <c:showVal val="0"/>
          <c:showCatName val="0"/>
          <c:showSerName val="0"/>
          <c:showPercent val="0"/>
          <c:showBubbleSize val="0"/>
        </c:dLbls>
        <c:gapWidth val="219"/>
        <c:overlap val="-27"/>
        <c:axId val="109069824"/>
        <c:axId val="83925184"/>
      </c:barChart>
      <c:catAx>
        <c:axId val="1090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83925184"/>
        <c:crosses val="autoZero"/>
        <c:auto val="1"/>
        <c:lblAlgn val="ctr"/>
        <c:lblOffset val="100"/>
        <c:noMultiLvlLbl val="0"/>
      </c:catAx>
      <c:valAx>
        <c:axId val="83925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09069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Theater - School contributed to skill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Sheet3!$A$8:$A$10</c:f>
              <c:strCache>
                <c:ptCount val="3"/>
                <c:pt idx="0">
                  <c:v>Persuasive speaking</c:v>
                </c:pt>
                <c:pt idx="1">
                  <c:v>Leadership skills</c:v>
                </c:pt>
                <c:pt idx="2">
                  <c:v>Clear writing</c:v>
                </c:pt>
              </c:strCache>
            </c:strRef>
          </c:cat>
          <c:val>
            <c:numRef>
              <c:f>Sheet3!$B$8:$B$10</c:f>
              <c:numCache>
                <c:formatCode>0%</c:formatCode>
                <c:ptCount val="3"/>
                <c:pt idx="0">
                  <c:v>0.79700000000000004</c:v>
                </c:pt>
                <c:pt idx="1">
                  <c:v>0.83199999999999996</c:v>
                </c:pt>
                <c:pt idx="2">
                  <c:v>0.79100000000000004</c:v>
                </c:pt>
              </c:numCache>
            </c:numRef>
          </c:val>
        </c:ser>
        <c:ser>
          <c:idx val="1"/>
          <c:order val="1"/>
          <c:tx>
            <c:strRef>
              <c:f>Sheet3!$C$1</c:f>
              <c:strCache>
                <c:ptCount val="1"/>
                <c:pt idx="0">
                  <c:v>Theater - Important to 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Sheet3!$A$8:$A$10</c:f>
              <c:strCache>
                <c:ptCount val="3"/>
                <c:pt idx="0">
                  <c:v>Persuasive speaking</c:v>
                </c:pt>
                <c:pt idx="1">
                  <c:v>Leadership skills</c:v>
                </c:pt>
                <c:pt idx="2">
                  <c:v>Clear writing</c:v>
                </c:pt>
              </c:strCache>
            </c:strRef>
          </c:cat>
          <c:val>
            <c:numRef>
              <c:f>Sheet3!$C$8:$C$10</c:f>
              <c:numCache>
                <c:formatCode>0%</c:formatCode>
                <c:ptCount val="3"/>
                <c:pt idx="0">
                  <c:v>0.93600000000000005</c:v>
                </c:pt>
                <c:pt idx="1">
                  <c:v>0.95199999999999996</c:v>
                </c:pt>
                <c:pt idx="2">
                  <c:v>0.89300000000000002</c:v>
                </c:pt>
              </c:numCache>
            </c:numRef>
          </c:val>
        </c:ser>
        <c:dLbls>
          <c:showLegendKey val="0"/>
          <c:showVal val="0"/>
          <c:showCatName val="0"/>
          <c:showSerName val="0"/>
          <c:showPercent val="0"/>
          <c:showBubbleSize val="0"/>
        </c:dLbls>
        <c:gapWidth val="219"/>
        <c:overlap val="-27"/>
        <c:axId val="111143936"/>
        <c:axId val="141468224"/>
      </c:barChart>
      <c:catAx>
        <c:axId val="11114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1468224"/>
        <c:crosses val="autoZero"/>
        <c:auto val="1"/>
        <c:lblAlgn val="ctr"/>
        <c:lblOffset val="100"/>
        <c:noMultiLvlLbl val="0"/>
      </c:catAx>
      <c:valAx>
        <c:axId val="141468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11439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Theater - School contributed to skill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Sheet3!$A$5:$A$7</c:f>
              <c:strCache>
                <c:ptCount val="3"/>
                <c:pt idx="0">
                  <c:v>Networking and relationship building</c:v>
                </c:pt>
                <c:pt idx="1">
                  <c:v>Teaching skills</c:v>
                </c:pt>
                <c:pt idx="2">
                  <c:v>Project management skills</c:v>
                </c:pt>
              </c:strCache>
            </c:strRef>
          </c:cat>
          <c:val>
            <c:numRef>
              <c:f>Sheet3!$B$5:$B$7</c:f>
              <c:numCache>
                <c:formatCode>0%</c:formatCode>
                <c:ptCount val="3"/>
                <c:pt idx="0">
                  <c:v>0.68300000000000005</c:v>
                </c:pt>
                <c:pt idx="1">
                  <c:v>0.59</c:v>
                </c:pt>
                <c:pt idx="2">
                  <c:v>0.77200000000000002</c:v>
                </c:pt>
              </c:numCache>
            </c:numRef>
          </c:val>
        </c:ser>
        <c:ser>
          <c:idx val="1"/>
          <c:order val="1"/>
          <c:tx>
            <c:strRef>
              <c:f>Sheet3!$C$1</c:f>
              <c:strCache>
                <c:ptCount val="1"/>
                <c:pt idx="0">
                  <c:v>Theater - Important to 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Sheet3!$A$5:$A$7</c:f>
              <c:strCache>
                <c:ptCount val="3"/>
                <c:pt idx="0">
                  <c:v>Networking and relationship building</c:v>
                </c:pt>
                <c:pt idx="1">
                  <c:v>Teaching skills</c:v>
                </c:pt>
                <c:pt idx="2">
                  <c:v>Project management skills</c:v>
                </c:pt>
              </c:strCache>
            </c:strRef>
          </c:cat>
          <c:val>
            <c:numRef>
              <c:f>Sheet3!$C$5:$C$7</c:f>
              <c:numCache>
                <c:formatCode>0%</c:formatCode>
                <c:ptCount val="3"/>
                <c:pt idx="0">
                  <c:v>0.95499999999999996</c:v>
                </c:pt>
                <c:pt idx="1">
                  <c:v>0.76100000000000001</c:v>
                </c:pt>
                <c:pt idx="2">
                  <c:v>0.94</c:v>
                </c:pt>
              </c:numCache>
            </c:numRef>
          </c:val>
        </c:ser>
        <c:dLbls>
          <c:showLegendKey val="0"/>
          <c:showVal val="0"/>
          <c:showCatName val="0"/>
          <c:showSerName val="0"/>
          <c:showPercent val="0"/>
          <c:showBubbleSize val="0"/>
        </c:dLbls>
        <c:gapWidth val="219"/>
        <c:overlap val="-27"/>
        <c:axId val="110937088"/>
        <c:axId val="141470528"/>
      </c:barChart>
      <c:catAx>
        <c:axId val="11093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1470528"/>
        <c:crosses val="autoZero"/>
        <c:auto val="1"/>
        <c:lblAlgn val="ctr"/>
        <c:lblOffset val="100"/>
        <c:noMultiLvlLbl val="0"/>
      </c:catAx>
      <c:valAx>
        <c:axId val="1414705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1093708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Theater - School contributed to skill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Financial and business management</c:v>
                </c:pt>
                <c:pt idx="1">
                  <c:v>Entrepreneurial skills</c:v>
                </c:pt>
                <c:pt idx="2">
                  <c:v>Technological skills</c:v>
                </c:pt>
              </c:strCache>
            </c:strRef>
          </c:cat>
          <c:val>
            <c:numRef>
              <c:f>Sheet3!$B$2:$B$4</c:f>
              <c:numCache>
                <c:formatCode>0%</c:formatCode>
                <c:ptCount val="3"/>
                <c:pt idx="0">
                  <c:v>0.253</c:v>
                </c:pt>
                <c:pt idx="1">
                  <c:v>0.309</c:v>
                </c:pt>
                <c:pt idx="2">
                  <c:v>0.6</c:v>
                </c:pt>
              </c:numCache>
            </c:numRef>
          </c:val>
        </c:ser>
        <c:ser>
          <c:idx val="1"/>
          <c:order val="1"/>
          <c:tx>
            <c:strRef>
              <c:f>Sheet3!$C$1</c:f>
              <c:strCache>
                <c:ptCount val="1"/>
                <c:pt idx="0">
                  <c:v>Theater - Important to work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Sheet3!$A$2:$A$4</c:f>
              <c:strCache>
                <c:ptCount val="3"/>
                <c:pt idx="0">
                  <c:v>Financial and business management</c:v>
                </c:pt>
                <c:pt idx="1">
                  <c:v>Entrepreneurial skills</c:v>
                </c:pt>
                <c:pt idx="2">
                  <c:v>Technological skills</c:v>
                </c:pt>
              </c:strCache>
            </c:strRef>
          </c:cat>
          <c:val>
            <c:numRef>
              <c:f>Sheet3!$C$2:$C$4</c:f>
              <c:numCache>
                <c:formatCode>0%</c:formatCode>
                <c:ptCount val="3"/>
                <c:pt idx="0">
                  <c:v>0.83</c:v>
                </c:pt>
                <c:pt idx="1">
                  <c:v>0.71299999999999997</c:v>
                </c:pt>
                <c:pt idx="2">
                  <c:v>0.88200000000000001</c:v>
                </c:pt>
              </c:numCache>
            </c:numRef>
          </c:val>
        </c:ser>
        <c:dLbls>
          <c:showLegendKey val="0"/>
          <c:showVal val="0"/>
          <c:showCatName val="0"/>
          <c:showSerName val="0"/>
          <c:showPercent val="0"/>
          <c:showBubbleSize val="0"/>
        </c:dLbls>
        <c:gapWidth val="219"/>
        <c:overlap val="-27"/>
        <c:axId val="141175808"/>
        <c:axId val="141472832"/>
      </c:barChart>
      <c:catAx>
        <c:axId val="14117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1472832"/>
        <c:crosses val="autoZero"/>
        <c:auto val="1"/>
        <c:lblAlgn val="ctr"/>
        <c:lblOffset val="100"/>
        <c:noMultiLvlLbl val="0"/>
      </c:catAx>
      <c:valAx>
        <c:axId val="14147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411758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9D6AC58-F937-4542-853A-626D91D113E0}" type="datetimeFigureOut">
              <a:rPr lang="en-US" smtClean="0"/>
              <a:t>8/4/2015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01C9B1E-9FA0-414E-995E-72033F1B2E1C}" type="slidenum">
              <a:rPr lang="en-US" smtClean="0"/>
              <a:t>‹#›</a:t>
            </a:fld>
            <a:endParaRPr lang="en-US"/>
          </a:p>
        </p:txBody>
      </p:sp>
    </p:spTree>
    <p:extLst>
      <p:ext uri="{BB962C8B-B14F-4D97-AF65-F5344CB8AC3E}">
        <p14:creationId xmlns:p14="http://schemas.microsoft.com/office/powerpoint/2010/main" val="267474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acu.org/leap/essential-learning-outcom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1</a:t>
            </a:fld>
            <a:endParaRPr lang="en-US"/>
          </a:p>
        </p:txBody>
      </p:sp>
    </p:spTree>
    <p:extLst>
      <p:ext uri="{BB962C8B-B14F-4D97-AF65-F5344CB8AC3E}">
        <p14:creationId xmlns:p14="http://schemas.microsoft.com/office/powerpoint/2010/main" val="112597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10</a:t>
            </a:fld>
            <a:endParaRPr lang="en-US"/>
          </a:p>
        </p:txBody>
      </p:sp>
    </p:spTree>
    <p:extLst>
      <p:ext uri="{BB962C8B-B14F-4D97-AF65-F5344CB8AC3E}">
        <p14:creationId xmlns:p14="http://schemas.microsoft.com/office/powerpoint/2010/main" val="422877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11</a:t>
            </a:fld>
            <a:endParaRPr lang="en-US"/>
          </a:p>
        </p:txBody>
      </p:sp>
    </p:spTree>
    <p:extLst>
      <p:ext uri="{BB962C8B-B14F-4D97-AF65-F5344CB8AC3E}">
        <p14:creationId xmlns:p14="http://schemas.microsoft.com/office/powerpoint/2010/main" val="353727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12</a:t>
            </a:fld>
            <a:endParaRPr lang="en-US"/>
          </a:p>
        </p:txBody>
      </p:sp>
    </p:spTree>
    <p:extLst>
      <p:ext uri="{BB962C8B-B14F-4D97-AF65-F5344CB8AC3E}">
        <p14:creationId xmlns:p14="http://schemas.microsoft.com/office/powerpoint/2010/main" val="163093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i="1" dirty="0" smtClean="0"/>
              <a:t>Blue column:</a:t>
            </a:r>
            <a:r>
              <a:rPr lang="en-US" i="1" baseline="0" dirty="0" smtClean="0"/>
              <a:t> </a:t>
            </a:r>
            <a:r>
              <a:rPr lang="en-US" i="1" dirty="0" smtClean="0"/>
              <a:t>Percent reporting their institution contributed “some” or “very much” to the development of</a:t>
            </a:r>
            <a:r>
              <a:rPr lang="en-US" i="1" baseline="0" dirty="0" smtClean="0"/>
              <a:t> this skill</a:t>
            </a:r>
          </a:p>
          <a:p>
            <a:pPr defTabSz="934627">
              <a:defRPr/>
            </a:pPr>
            <a:r>
              <a:rPr lang="en-US" i="1" baseline="0" dirty="0" smtClean="0"/>
              <a:t>Red column: Percent reporting their this skill is “somewhat important” or very important” to their current job</a:t>
            </a:r>
            <a:endParaRPr lang="en-US" i="1" dirty="0" smtClean="0"/>
          </a:p>
          <a:p>
            <a:pPr defTabSz="934627">
              <a:defRPr/>
            </a:pPr>
            <a:endParaRPr lang="en-US" dirty="0" smtClean="0"/>
          </a:p>
          <a:p>
            <a:pPr defTabSz="934627">
              <a:defRPr/>
            </a:pPr>
            <a:r>
              <a:rPr lang="en-US" dirty="0" smtClean="0"/>
              <a:t>Theatre is</a:t>
            </a:r>
            <a:r>
              <a:rPr lang="en-US" baseline="0" dirty="0" smtClean="0"/>
              <a:t> significantly</a:t>
            </a:r>
            <a:r>
              <a:rPr lang="en-US" dirty="0" smtClean="0"/>
              <a:t> higher, when compared to ALL SNAAP</a:t>
            </a:r>
            <a:r>
              <a:rPr lang="en-US" baseline="0" dirty="0" smtClean="0"/>
              <a:t> respondents in interpersonal relations: only 78% for all respondents v 93% for theatre  </a:t>
            </a:r>
          </a:p>
          <a:p>
            <a:pPr defTabSz="934627">
              <a:defRPr/>
            </a:pPr>
            <a:endParaRPr lang="en-US" i="1" dirty="0"/>
          </a:p>
        </p:txBody>
      </p:sp>
      <p:sp>
        <p:nvSpPr>
          <p:cNvPr id="4" name="Slide Number Placeholder 3"/>
          <p:cNvSpPr>
            <a:spLocks noGrp="1"/>
          </p:cNvSpPr>
          <p:nvPr>
            <p:ph type="sldNum" sz="quarter" idx="10"/>
          </p:nvPr>
        </p:nvSpPr>
        <p:spPr/>
        <p:txBody>
          <a:bodyPr/>
          <a:lstStyle/>
          <a:p>
            <a:fld id="{801C9B1E-9FA0-414E-995E-72033F1B2E1C}" type="slidenum">
              <a:rPr lang="en-US" smtClean="0"/>
              <a:t>13</a:t>
            </a:fld>
            <a:endParaRPr lang="en-US"/>
          </a:p>
        </p:txBody>
      </p:sp>
    </p:spTree>
    <p:extLst>
      <p:ext uri="{BB962C8B-B14F-4D97-AF65-F5344CB8AC3E}">
        <p14:creationId xmlns:p14="http://schemas.microsoft.com/office/powerpoint/2010/main" val="64941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i="1" dirty="0" smtClean="0"/>
              <a:t>Blue: Percent reporting their institution contributed “some” or “very much” to the development of</a:t>
            </a:r>
            <a:r>
              <a:rPr lang="en-US" i="1" baseline="0" dirty="0" smtClean="0"/>
              <a:t> this skill</a:t>
            </a:r>
          </a:p>
          <a:p>
            <a:pPr defTabSz="934627">
              <a:defRPr/>
            </a:pPr>
            <a:r>
              <a:rPr lang="en-US" i="1" baseline="0" dirty="0" smtClean="0"/>
              <a:t>Red: Percent reporting their this skill is “somewhat important” or very important” to their current job</a:t>
            </a:r>
            <a:endParaRPr lang="en-US" i="1" dirty="0" smtClean="0"/>
          </a:p>
          <a:p>
            <a:pPr defTabSz="934627">
              <a:defRPr/>
            </a:pPr>
            <a:endParaRPr lang="en-US" dirty="0" smtClean="0"/>
          </a:p>
          <a:p>
            <a:pPr defTabSz="934627">
              <a:defRPr/>
            </a:pPr>
            <a:r>
              <a:rPr lang="en-US" dirty="0" smtClean="0"/>
              <a:t>These are 3 skills in which Theatre ranks much more highly than comparing with ALL</a:t>
            </a:r>
            <a:r>
              <a:rPr lang="en-US" baseline="0" dirty="0" smtClean="0"/>
              <a:t> arts respondents:</a:t>
            </a:r>
            <a:endParaRPr lang="en-US" dirty="0" smtClean="0"/>
          </a:p>
          <a:p>
            <a:pPr defTabSz="934627">
              <a:defRPr/>
            </a:pPr>
            <a:endParaRPr lang="en-US" baseline="0" dirty="0" smtClean="0"/>
          </a:p>
          <a:p>
            <a:pPr marL="0" marR="0" indent="0" algn="l" defTabSz="934627" rtl="0" eaLnBrk="1" fontAlgn="auto" latinLnBrk="0" hangingPunct="1">
              <a:lnSpc>
                <a:spcPct val="100000"/>
              </a:lnSpc>
              <a:spcBef>
                <a:spcPts val="0"/>
              </a:spcBef>
              <a:spcAft>
                <a:spcPts val="0"/>
              </a:spcAft>
              <a:buClrTx/>
              <a:buSzTx/>
              <a:buFontTx/>
              <a:buNone/>
              <a:tabLst/>
              <a:defRPr/>
            </a:pPr>
            <a:r>
              <a:rPr lang="en-US" baseline="0" dirty="0" smtClean="0"/>
              <a:t>Persuasive speaking –- 80% for Theatre, only 63% for all arts grads </a:t>
            </a:r>
          </a:p>
          <a:p>
            <a:pPr marL="0" marR="0" indent="0" algn="l" defTabSz="934627" rtl="0" eaLnBrk="1" fontAlgn="auto" latinLnBrk="0" hangingPunct="1">
              <a:lnSpc>
                <a:spcPct val="100000"/>
              </a:lnSpc>
              <a:spcBef>
                <a:spcPts val="0"/>
              </a:spcBef>
              <a:spcAft>
                <a:spcPts val="0"/>
              </a:spcAft>
              <a:buClrTx/>
              <a:buSzTx/>
              <a:buFontTx/>
              <a:buNone/>
              <a:tabLst/>
              <a:defRPr/>
            </a:pPr>
            <a:r>
              <a:rPr lang="en-US" baseline="0" dirty="0" smtClean="0"/>
              <a:t>Leadership skills – 83% for Theatre, 66% for all arts grads</a:t>
            </a:r>
          </a:p>
          <a:p>
            <a:pPr marL="0" marR="0" indent="0" algn="l" defTabSz="934627" rtl="0" eaLnBrk="1" fontAlgn="auto" latinLnBrk="0" hangingPunct="1">
              <a:lnSpc>
                <a:spcPct val="100000"/>
              </a:lnSpc>
              <a:spcBef>
                <a:spcPts val="0"/>
              </a:spcBef>
              <a:spcAft>
                <a:spcPts val="0"/>
              </a:spcAft>
              <a:buClrTx/>
              <a:buSzTx/>
              <a:buFontTx/>
              <a:buNone/>
              <a:tabLst/>
              <a:defRPr/>
            </a:pPr>
            <a:r>
              <a:rPr lang="en-US" baseline="0" dirty="0" smtClean="0"/>
              <a:t>Clear writing – 79% for theater, 70% for all arts grads</a:t>
            </a:r>
            <a:endParaRPr lang="en-US" dirty="0" smtClean="0"/>
          </a:p>
          <a:p>
            <a:pPr defTabSz="934627">
              <a:defRPr/>
            </a:pPr>
            <a:endParaRPr lang="en-US" dirty="0" smtClean="0"/>
          </a:p>
          <a:p>
            <a:pPr defTabSz="934627">
              <a:defRPr/>
            </a:pP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14</a:t>
            </a:fld>
            <a:endParaRPr lang="en-US"/>
          </a:p>
        </p:txBody>
      </p:sp>
    </p:spTree>
    <p:extLst>
      <p:ext uri="{BB962C8B-B14F-4D97-AF65-F5344CB8AC3E}">
        <p14:creationId xmlns:p14="http://schemas.microsoft.com/office/powerpoint/2010/main" val="1397358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i="1" dirty="0" smtClean="0"/>
              <a:t>Blue: Percent reporting their institution contributed “some” or “very much” to the development of</a:t>
            </a:r>
            <a:r>
              <a:rPr lang="en-US" i="1" baseline="0" dirty="0" smtClean="0"/>
              <a:t> this skill</a:t>
            </a:r>
          </a:p>
          <a:p>
            <a:pPr defTabSz="934627">
              <a:defRPr/>
            </a:pPr>
            <a:r>
              <a:rPr lang="en-US" i="1" baseline="0" dirty="0" smtClean="0"/>
              <a:t>Red: Percent reporting their this skill is “somewhat important” or very important” to their current job</a:t>
            </a:r>
            <a:endParaRPr lang="en-US" i="1" dirty="0" smtClean="0"/>
          </a:p>
          <a:p>
            <a:pPr defTabSz="934627">
              <a:defRPr/>
            </a:pPr>
            <a:endParaRPr lang="en-US" dirty="0" smtClean="0"/>
          </a:p>
          <a:p>
            <a:pPr defTabSz="934627">
              <a:defRPr/>
            </a:pPr>
            <a:r>
              <a:rPr lang="en-US" dirty="0" smtClean="0"/>
              <a:t>These are skills to work on.</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15</a:t>
            </a:fld>
            <a:endParaRPr lang="en-US"/>
          </a:p>
        </p:txBody>
      </p:sp>
    </p:spTree>
    <p:extLst>
      <p:ext uri="{BB962C8B-B14F-4D97-AF65-F5344CB8AC3E}">
        <p14:creationId xmlns:p14="http://schemas.microsoft.com/office/powerpoint/2010/main" val="2424763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i="1" dirty="0" smtClean="0"/>
              <a:t>Blue: Percent reporting their institution contributed “some” or “very much” to the development of</a:t>
            </a:r>
            <a:r>
              <a:rPr lang="en-US" i="1" baseline="0" dirty="0" smtClean="0"/>
              <a:t> this skill</a:t>
            </a:r>
          </a:p>
          <a:p>
            <a:pPr defTabSz="934627">
              <a:defRPr/>
            </a:pPr>
            <a:r>
              <a:rPr lang="en-US" i="1" baseline="0" dirty="0" smtClean="0"/>
              <a:t>Red: Percent reporting their this skill is “somewhat important” or very important” to their current job</a:t>
            </a:r>
            <a:endParaRPr lang="en-US" i="1" dirty="0" smtClean="0"/>
          </a:p>
          <a:p>
            <a:pPr defTabSz="934627">
              <a:defRPr/>
            </a:pPr>
            <a:endParaRPr lang="en-US" baseline="0" dirty="0" smtClean="0"/>
          </a:p>
          <a:p>
            <a:pPr defTabSz="934627">
              <a:defRPr/>
            </a:pPr>
            <a:r>
              <a:rPr lang="en-US" baseline="0" dirty="0" smtClean="0"/>
              <a:t>By far the biggest gaps: Financial and Business Management and Entrepreneurial Skills. True for all arts alumni.</a:t>
            </a:r>
            <a:endParaRPr lang="en-US" dirty="0" smtClean="0"/>
          </a:p>
          <a:p>
            <a:pPr defTabSz="934627">
              <a:defRPr/>
            </a:pPr>
            <a:endParaRPr lang="en-US" dirty="0" smtClean="0"/>
          </a:p>
          <a:p>
            <a:pPr defTabSz="934627">
              <a:defRPr/>
            </a:pPr>
            <a:endParaRPr lang="en-US"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16</a:t>
            </a:fld>
            <a:endParaRPr lang="en-US"/>
          </a:p>
        </p:txBody>
      </p:sp>
    </p:spTree>
    <p:extLst>
      <p:ext uri="{BB962C8B-B14F-4D97-AF65-F5344CB8AC3E}">
        <p14:creationId xmlns:p14="http://schemas.microsoft.com/office/powerpoint/2010/main" val="245389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17</a:t>
            </a:fld>
            <a:endParaRPr lang="en-US"/>
          </a:p>
        </p:txBody>
      </p:sp>
    </p:spTree>
    <p:extLst>
      <p:ext uri="{BB962C8B-B14F-4D97-AF65-F5344CB8AC3E}">
        <p14:creationId xmlns:p14="http://schemas.microsoft.com/office/powerpoint/2010/main" val="281477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18</a:t>
            </a:fld>
            <a:endParaRPr lang="en-US"/>
          </a:p>
        </p:txBody>
      </p:sp>
    </p:spTree>
    <p:extLst>
      <p:ext uri="{BB962C8B-B14F-4D97-AF65-F5344CB8AC3E}">
        <p14:creationId xmlns:p14="http://schemas.microsoft.com/office/powerpoint/2010/main" val="3611584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smtClean="0"/>
              <a:t>As administrators – you have the ability to implement some shall shifts in attitude, curricula, and opportunities that you provide to your students. </a:t>
            </a:r>
          </a:p>
          <a:p>
            <a:endParaRPr lang="en-US" dirty="0" smtClean="0"/>
          </a:p>
          <a:p>
            <a:r>
              <a:rPr lang="en-US" dirty="0" smtClean="0"/>
              <a:t>These ideas </a:t>
            </a:r>
            <a:r>
              <a:rPr lang="en-US" baseline="0" dirty="0" smtClean="0"/>
              <a:t>were published in a recent SNAAP </a:t>
            </a:r>
            <a:r>
              <a:rPr lang="en-US" baseline="0" dirty="0" err="1" smtClean="0"/>
              <a:t>DataBrief</a:t>
            </a:r>
            <a:r>
              <a:rPr lang="en-US" baseline="0" dirty="0" smtClean="0"/>
              <a:t>, and are based on a presentation by Colin Blakely at the 2015 College Art Association annual conference.  </a:t>
            </a:r>
          </a:p>
          <a:p>
            <a:endParaRPr lang="en-US" baseline="0"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19</a:t>
            </a:fld>
            <a:endParaRPr lang="en-US"/>
          </a:p>
        </p:txBody>
      </p:sp>
    </p:spTree>
    <p:extLst>
      <p:ext uri="{BB962C8B-B14F-4D97-AF65-F5344CB8AC3E}">
        <p14:creationId xmlns:p14="http://schemas.microsoft.com/office/powerpoint/2010/main" val="49149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SNAAP collects and analyzes data from people with arts degrees; both undergrad and grad;</a:t>
            </a:r>
            <a:r>
              <a:rPr lang="en-US" baseline="0" dirty="0" smtClean="0"/>
              <a:t> all arts majors.</a:t>
            </a:r>
          </a:p>
          <a:p>
            <a:endParaRPr lang="en-US" baseline="0" dirty="0" smtClean="0"/>
          </a:p>
          <a:p>
            <a:r>
              <a:rPr lang="en-US" baseline="0" dirty="0" smtClean="0"/>
              <a:t>We ask questions about educational experiences (at the participating institution) and subsequent careers.</a:t>
            </a:r>
          </a:p>
          <a:p>
            <a:endParaRPr lang="en-US" baseline="0" dirty="0" smtClean="0"/>
          </a:p>
          <a:p>
            <a:pPr defTabSz="924458">
              <a:defRPr/>
            </a:pPr>
            <a:r>
              <a:rPr lang="en-US" dirty="0" smtClean="0"/>
              <a:t>SNAAP is a major arts data source - Over 100,000 arts alumni from some 250 colleges and universities in North America have responded to the survey since 2008.</a:t>
            </a:r>
          </a:p>
          <a:p>
            <a:endParaRPr lang="en-US" dirty="0" smtClean="0"/>
          </a:p>
          <a:p>
            <a:r>
              <a:rPr lang="en-US" dirty="0" smtClean="0"/>
              <a:t>SNAAP is based at the Indiana University Center for Postsecondary Research,</a:t>
            </a:r>
            <a:r>
              <a:rPr lang="en-US" baseline="0" dirty="0" smtClean="0"/>
              <a:t> which also is the home of </a:t>
            </a:r>
            <a:r>
              <a:rPr lang="en-US" dirty="0" smtClean="0"/>
              <a:t>the National Survey of Student Engagement (NSSE).</a:t>
            </a:r>
          </a:p>
          <a:p>
            <a:endParaRPr lang="en-US" dirty="0" smtClean="0"/>
          </a:p>
          <a:p>
            <a:r>
              <a:rPr lang="en-US" dirty="0" smtClean="0"/>
              <a:t>We publish</a:t>
            </a:r>
            <a:r>
              <a:rPr lang="en-US" baseline="0" dirty="0" smtClean="0"/>
              <a:t> national research reports under the leadership of Steven </a:t>
            </a:r>
            <a:r>
              <a:rPr lang="en-US" baseline="0" dirty="0" err="1" smtClean="0"/>
              <a:t>Tepper</a:t>
            </a:r>
            <a:r>
              <a:rPr lang="en-US" baseline="0" dirty="0" smtClean="0"/>
              <a:t>, Research Director. </a:t>
            </a:r>
            <a:endParaRPr lang="en-US" dirty="0" smtClean="0"/>
          </a:p>
          <a:p>
            <a:endParaRPr lang="en-US" dirty="0" smtClean="0"/>
          </a:p>
          <a:p>
            <a:r>
              <a:rPr lang="en-US" dirty="0" smtClean="0"/>
              <a:t>We are advised by a distinguished National</a:t>
            </a:r>
            <a:r>
              <a:rPr lang="en-US" baseline="0" dirty="0" smtClean="0"/>
              <a:t> Advisory Board, including Bobbi Korner, co-founder of the ATHE Leadership Institute.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a:t>
            </a:fld>
            <a:endParaRPr lang="en-US"/>
          </a:p>
        </p:txBody>
      </p:sp>
    </p:spTree>
    <p:extLst>
      <p:ext uri="{BB962C8B-B14F-4D97-AF65-F5344CB8AC3E}">
        <p14:creationId xmlns:p14="http://schemas.microsoft.com/office/powerpoint/2010/main" val="1163014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a:t>
            </a:r>
            <a:r>
              <a:rPr lang="en-US" sz="1200" i="1" kern="1200" dirty="0" smtClean="0">
                <a:solidFill>
                  <a:schemeClr val="tx1"/>
                </a:solidFill>
                <a:effectLst/>
                <a:latin typeface="+mn-lt"/>
                <a:ea typeface="+mn-ea"/>
                <a:cs typeface="+mn-cs"/>
              </a:rPr>
              <a:t>Get to know the career counseling staff</a:t>
            </a:r>
            <a:r>
              <a:rPr lang="en-US" sz="1200" kern="1200" dirty="0" smtClean="0">
                <a:solidFill>
                  <a:schemeClr val="tx1"/>
                </a:solidFill>
                <a:effectLst/>
                <a:latin typeface="+mn-lt"/>
                <a:ea typeface="+mn-ea"/>
                <a:cs typeface="+mn-cs"/>
              </a:rPr>
              <a:t>. How</a:t>
            </a:r>
            <a:r>
              <a:rPr lang="en-US" sz="1200" kern="1200" baseline="0" dirty="0" smtClean="0">
                <a:solidFill>
                  <a:schemeClr val="tx1"/>
                </a:solidFill>
                <a:effectLst/>
                <a:latin typeface="+mn-lt"/>
                <a:ea typeface="+mn-ea"/>
                <a:cs typeface="+mn-cs"/>
              </a:rPr>
              <a:t> many of you have FT career counselors in your </a:t>
            </a:r>
            <a:r>
              <a:rPr lang="en-US" sz="1200" kern="1200" baseline="0" dirty="0" err="1" smtClean="0">
                <a:solidFill>
                  <a:schemeClr val="tx1"/>
                </a:solidFill>
                <a:effectLst/>
                <a:latin typeface="+mn-lt"/>
                <a:ea typeface="+mn-ea"/>
                <a:cs typeface="+mn-cs"/>
              </a:rPr>
              <a:t>dept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Talk to the</a:t>
            </a:r>
            <a:r>
              <a:rPr lang="en-US" sz="1200" kern="1200" baseline="0" dirty="0" smtClean="0">
                <a:solidFill>
                  <a:schemeClr val="tx1"/>
                </a:solidFill>
                <a:effectLst/>
                <a:latin typeface="+mn-lt"/>
                <a:ea typeface="+mn-ea"/>
                <a:cs typeface="+mn-cs"/>
              </a:rPr>
              <a:t> career counselors </a:t>
            </a:r>
            <a:r>
              <a:rPr lang="en-US" sz="1200" kern="1200" dirty="0" smtClean="0">
                <a:solidFill>
                  <a:schemeClr val="tx1"/>
                </a:solidFill>
                <a:effectLst/>
                <a:latin typeface="+mn-lt"/>
                <a:ea typeface="+mn-ea"/>
                <a:cs typeface="+mn-cs"/>
              </a:rPr>
              <a:t> about careers for your students both in and out of the arts, and help them think broadly about career opportunities. More importantly, show an interest in the work they are doing and they are almost certain to return the favor.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t>
            </a:r>
            <a:r>
              <a:rPr lang="en-US" sz="1200" i="1" kern="1200" dirty="0" smtClean="0">
                <a:solidFill>
                  <a:schemeClr val="tx1"/>
                </a:solidFill>
                <a:effectLst/>
                <a:latin typeface="+mn-lt"/>
                <a:ea typeface="+mn-ea"/>
                <a:cs typeface="+mn-cs"/>
              </a:rPr>
              <a:t>Broaden the focus of your capstone class</a:t>
            </a:r>
            <a:r>
              <a:rPr lang="en-US" sz="1200" kern="1200" dirty="0" smtClean="0">
                <a:solidFill>
                  <a:schemeClr val="tx1"/>
                </a:solidFill>
                <a:effectLst/>
                <a:latin typeface="+mn-lt"/>
                <a:ea typeface="+mn-ea"/>
                <a:cs typeface="+mn-cs"/>
              </a:rPr>
              <a:t>. (How many</a:t>
            </a:r>
            <a:r>
              <a:rPr lang="en-US" sz="1200" kern="1200" baseline="0" dirty="0" smtClean="0">
                <a:solidFill>
                  <a:schemeClr val="tx1"/>
                </a:solidFill>
                <a:effectLst/>
                <a:latin typeface="+mn-lt"/>
                <a:ea typeface="+mn-ea"/>
                <a:cs typeface="+mn-cs"/>
              </a:rPr>
              <a:t> have one?) </a:t>
            </a:r>
            <a:r>
              <a:rPr lang="en-US" sz="1200" kern="1200" dirty="0" smtClean="0">
                <a:solidFill>
                  <a:schemeClr val="tx1"/>
                </a:solidFill>
                <a:effectLst/>
                <a:latin typeface="+mn-lt"/>
                <a:ea typeface="+mn-ea"/>
                <a:cs typeface="+mn-cs"/>
              </a:rPr>
              <a:t>Set time aside for a few days in the semester to talk about how to apply for jobs,-- how to audition --  and help students become explicitly familiar with their skillsets. Discuss specific job listings both in and outside of the arts, and brainstorm with students how they might put together a strong set of application materials for each of these jobs.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a:t>
            </a:r>
            <a:r>
              <a:rPr lang="en-US" sz="1200" i="1" kern="1200" dirty="0" smtClean="0">
                <a:solidFill>
                  <a:schemeClr val="tx1"/>
                </a:solidFill>
                <a:effectLst/>
                <a:latin typeface="+mn-lt"/>
                <a:ea typeface="+mn-ea"/>
                <a:cs typeface="+mn-cs"/>
              </a:rPr>
              <a:t>Bring back alumni and celebrate their stories</a:t>
            </a:r>
            <a:r>
              <a:rPr lang="en-US" sz="1200" kern="1200" dirty="0" smtClean="0">
                <a:solidFill>
                  <a:schemeClr val="tx1"/>
                </a:solidFill>
                <a:effectLst/>
                <a:latin typeface="+mn-lt"/>
                <a:ea typeface="+mn-ea"/>
                <a:cs typeface="+mn-cs"/>
              </a:rPr>
              <a:t>. Bring back successful alumni – both artists as well as those</a:t>
            </a:r>
            <a:r>
              <a:rPr lang="en-US" sz="1200" kern="1200" baseline="0" dirty="0" smtClean="0">
                <a:solidFill>
                  <a:schemeClr val="tx1"/>
                </a:solidFill>
                <a:effectLst/>
                <a:latin typeface="+mn-lt"/>
                <a:ea typeface="+mn-ea"/>
                <a:cs typeface="+mn-cs"/>
              </a:rPr>
              <a:t> who have gone on to other fields. </a:t>
            </a:r>
            <a:r>
              <a:rPr lang="en-US" sz="1200" kern="1200" baseline="0" dirty="0" err="1" smtClean="0">
                <a:solidFill>
                  <a:schemeClr val="tx1"/>
                </a:solidFill>
                <a:effectLst/>
                <a:latin typeface="+mn-lt"/>
                <a:ea typeface="+mn-ea"/>
                <a:cs typeface="+mn-cs"/>
              </a:rPr>
              <a:t>Esp</a:t>
            </a:r>
            <a:r>
              <a:rPr lang="en-US" sz="1200" kern="1200" baseline="0" dirty="0" smtClean="0">
                <a:solidFill>
                  <a:schemeClr val="tx1"/>
                </a:solidFill>
                <a:effectLst/>
                <a:latin typeface="+mn-lt"/>
                <a:ea typeface="+mn-ea"/>
                <a:cs typeface="+mn-cs"/>
              </a:rPr>
              <a:t> younger alumni – who your students can relate to.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 use my acting degree every day in my job as a litigator.”</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graduate who started a successful moving company or became a manager at the Apple store just a few years after graduation. The younger alumni tend to have stories that the students can relate to directly, and they love to come back and share their knowledge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1C9B1E-9FA0-414E-995E-72033F1B2E1C}" type="slidenum">
              <a:rPr lang="en-US" smtClean="0"/>
              <a:t>20</a:t>
            </a:fld>
            <a:endParaRPr lang="en-US"/>
          </a:p>
        </p:txBody>
      </p:sp>
    </p:spTree>
    <p:extLst>
      <p:ext uri="{BB962C8B-B14F-4D97-AF65-F5344CB8AC3E}">
        <p14:creationId xmlns:p14="http://schemas.microsoft.com/office/powerpoint/2010/main" val="299177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types</a:t>
            </a:r>
            <a:r>
              <a:rPr lang="en-US" baseline="0" dirty="0" smtClean="0"/>
              <a:t> of incentives might you come up with – to further your students’ abilities to find creative work?</a:t>
            </a:r>
          </a:p>
          <a:p>
            <a:endParaRPr lang="en-US" baseline="0" dirty="0" smtClean="0"/>
          </a:p>
          <a:p>
            <a:r>
              <a:rPr lang="en-US" baseline="0" dirty="0" smtClean="0"/>
              <a:t>[small fund of cash to support work in the community]</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21</a:t>
            </a:fld>
            <a:endParaRPr lang="en-US"/>
          </a:p>
        </p:txBody>
      </p:sp>
    </p:spTree>
    <p:extLst>
      <p:ext uri="{BB962C8B-B14F-4D97-AF65-F5344CB8AC3E}">
        <p14:creationId xmlns:p14="http://schemas.microsoft.com/office/powerpoint/2010/main" val="67339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 1 is general data.</a:t>
            </a:r>
          </a:p>
        </p:txBody>
      </p:sp>
      <p:sp>
        <p:nvSpPr>
          <p:cNvPr id="4" name="Slide Number Placeholder 3"/>
          <p:cNvSpPr>
            <a:spLocks noGrp="1"/>
          </p:cNvSpPr>
          <p:nvPr>
            <p:ph type="sldNum" sz="quarter" idx="10"/>
          </p:nvPr>
        </p:nvSpPr>
        <p:spPr/>
        <p:txBody>
          <a:bodyPr/>
          <a:lstStyle/>
          <a:p>
            <a:fld id="{801C9B1E-9FA0-414E-995E-72033F1B2E1C}" type="slidenum">
              <a:rPr lang="en-US" smtClean="0"/>
              <a:t>22</a:t>
            </a:fld>
            <a:endParaRPr lang="en-US"/>
          </a:p>
        </p:txBody>
      </p:sp>
    </p:spTree>
    <p:extLst>
      <p:ext uri="{BB962C8B-B14F-4D97-AF65-F5344CB8AC3E}">
        <p14:creationId xmlns:p14="http://schemas.microsoft.com/office/powerpoint/2010/main" val="3455257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Steven J. </a:t>
            </a:r>
            <a:r>
              <a:rPr lang="en-US" dirty="0" err="1" smtClean="0"/>
              <a:t>Tepper</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23</a:t>
            </a:fld>
            <a:endParaRPr lang="en-US"/>
          </a:p>
        </p:txBody>
      </p:sp>
    </p:spTree>
    <p:extLst>
      <p:ext uri="{BB962C8B-B14F-4D97-AF65-F5344CB8AC3E}">
        <p14:creationId xmlns:p14="http://schemas.microsoft.com/office/powerpoint/2010/main" val="2479958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Credit: Steven J. </a:t>
            </a:r>
            <a:r>
              <a:rPr lang="en-US" dirty="0" err="1" smtClean="0"/>
              <a:t>Tepper</a:t>
            </a:r>
            <a:endParaRPr lang="en-US" dirty="0"/>
          </a:p>
        </p:txBody>
      </p:sp>
      <p:sp>
        <p:nvSpPr>
          <p:cNvPr id="4" name="Slide Number Placeholder 3"/>
          <p:cNvSpPr>
            <a:spLocks noGrp="1"/>
          </p:cNvSpPr>
          <p:nvPr>
            <p:ph type="sldNum" sz="quarter" idx="10"/>
          </p:nvPr>
        </p:nvSpPr>
        <p:spPr/>
        <p:txBody>
          <a:bodyPr/>
          <a:lstStyle/>
          <a:p>
            <a:fld id="{A630A4B8-104E-624B-93F6-9637867C6520}" type="slidenum">
              <a:rPr lang="en-US" smtClean="0"/>
              <a:pPr/>
              <a:t>24</a:t>
            </a:fld>
            <a:endParaRPr lang="en-US"/>
          </a:p>
        </p:txBody>
      </p:sp>
    </p:spTree>
    <p:extLst>
      <p:ext uri="{BB962C8B-B14F-4D97-AF65-F5344CB8AC3E}">
        <p14:creationId xmlns:p14="http://schemas.microsoft.com/office/powerpoint/2010/main" val="333853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Steven J. </a:t>
            </a:r>
            <a:r>
              <a:rPr lang="en-US" dirty="0" err="1" smtClean="0"/>
              <a:t>Tepper</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25</a:t>
            </a:fld>
            <a:endParaRPr lang="en-US"/>
          </a:p>
        </p:txBody>
      </p:sp>
    </p:spTree>
    <p:extLst>
      <p:ext uri="{BB962C8B-B14F-4D97-AF65-F5344CB8AC3E}">
        <p14:creationId xmlns:p14="http://schemas.microsoft.com/office/powerpoint/2010/main" val="324626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Georgetown Center on Education and the Workforce</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26</a:t>
            </a:fld>
            <a:endParaRPr lang="en-US"/>
          </a:p>
        </p:txBody>
      </p:sp>
    </p:spTree>
    <p:extLst>
      <p:ext uri="{BB962C8B-B14F-4D97-AF65-F5344CB8AC3E}">
        <p14:creationId xmlns:p14="http://schemas.microsoft.com/office/powerpoint/2010/main" val="187905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2:  SNAAP data</a:t>
            </a:r>
          </a:p>
          <a:p>
            <a:endParaRPr lang="en-US" dirty="0" smtClean="0"/>
          </a:p>
          <a:p>
            <a:r>
              <a:rPr lang="en-US" dirty="0" smtClean="0"/>
              <a:t>Ideally each institution will have </a:t>
            </a:r>
            <a:r>
              <a:rPr lang="en-US" dirty="0" err="1" smtClean="0"/>
              <a:t>itsown</a:t>
            </a:r>
            <a:r>
              <a:rPr lang="en-US" dirty="0" smtClean="0"/>
              <a:t> SNAAP data – that’s</a:t>
            </a:r>
            <a:r>
              <a:rPr lang="en-US" baseline="0" dirty="0" smtClean="0"/>
              <a:t> the most powerful tool with which to make change.</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27</a:t>
            </a:fld>
            <a:endParaRPr lang="en-US"/>
          </a:p>
        </p:txBody>
      </p:sp>
    </p:spTree>
    <p:extLst>
      <p:ext uri="{BB962C8B-B14F-4D97-AF65-F5344CB8AC3E}">
        <p14:creationId xmlns:p14="http://schemas.microsoft.com/office/powerpoint/2010/main" val="9205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0A4B8-104E-624B-93F6-9637867C6520}" type="slidenum">
              <a:rPr lang="en-US" smtClean="0"/>
              <a:pPr/>
              <a:t>28</a:t>
            </a:fld>
            <a:endParaRPr lang="en-US"/>
          </a:p>
        </p:txBody>
      </p:sp>
    </p:spTree>
    <p:extLst>
      <p:ext uri="{BB962C8B-B14F-4D97-AF65-F5344CB8AC3E}">
        <p14:creationId xmlns:p14="http://schemas.microsoft.com/office/powerpoint/2010/main" val="361496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29</a:t>
            </a:fld>
            <a:endParaRPr lang="en-US"/>
          </a:p>
        </p:txBody>
      </p:sp>
    </p:spTree>
    <p:extLst>
      <p:ext uri="{BB962C8B-B14F-4D97-AF65-F5344CB8AC3E}">
        <p14:creationId xmlns:p14="http://schemas.microsoft.com/office/powerpoint/2010/main" val="115577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3</a:t>
            </a:fld>
            <a:endParaRPr lang="en-US"/>
          </a:p>
        </p:txBody>
      </p:sp>
    </p:spTree>
    <p:extLst>
      <p:ext uri="{BB962C8B-B14F-4D97-AF65-F5344CB8AC3E}">
        <p14:creationId xmlns:p14="http://schemas.microsoft.com/office/powerpoint/2010/main" val="3307729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add up to 100% because: </a:t>
            </a:r>
          </a:p>
          <a:p>
            <a:r>
              <a:rPr lang="en-US" dirty="0" smtClean="0"/>
              <a:t>2% did not search for work</a:t>
            </a:r>
          </a:p>
          <a:p>
            <a:r>
              <a:rPr lang="en-US" dirty="0" smtClean="0"/>
              <a:t>2% are still looking for work</a:t>
            </a:r>
          </a:p>
          <a:p>
            <a:r>
              <a:rPr lang="en-US" dirty="0" smtClean="0"/>
              <a:t>11% pursued further education</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30</a:t>
            </a:fld>
            <a:endParaRPr lang="en-US"/>
          </a:p>
        </p:txBody>
      </p:sp>
    </p:spTree>
    <p:extLst>
      <p:ext uri="{BB962C8B-B14F-4D97-AF65-F5344CB8AC3E}">
        <p14:creationId xmlns:p14="http://schemas.microsoft.com/office/powerpoint/2010/main" val="621574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website: snaap.indiana.edu/</a:t>
            </a:r>
            <a:r>
              <a:rPr lang="en-US" dirty="0" err="1" smtClean="0"/>
              <a:t>snaapshot</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31</a:t>
            </a:fld>
            <a:endParaRPr lang="en-US"/>
          </a:p>
        </p:txBody>
      </p:sp>
    </p:spTree>
    <p:extLst>
      <p:ext uri="{BB962C8B-B14F-4D97-AF65-F5344CB8AC3E}">
        <p14:creationId xmlns:p14="http://schemas.microsoft.com/office/powerpoint/2010/main" val="2330711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32</a:t>
            </a:fld>
            <a:endParaRPr lang="en-US"/>
          </a:p>
        </p:txBody>
      </p:sp>
    </p:spTree>
    <p:extLst>
      <p:ext uri="{BB962C8B-B14F-4D97-AF65-F5344CB8AC3E}">
        <p14:creationId xmlns:p14="http://schemas.microsoft.com/office/powerpoint/2010/main" val="260583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33</a:t>
            </a:fld>
            <a:endParaRPr lang="en-US"/>
          </a:p>
        </p:txBody>
      </p:sp>
    </p:spTree>
    <p:extLst>
      <p:ext uri="{BB962C8B-B14F-4D97-AF65-F5344CB8AC3E}">
        <p14:creationId xmlns:p14="http://schemas.microsoft.com/office/powerpoint/2010/main" val="39308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years ago,</a:t>
            </a:r>
            <a:r>
              <a:rPr lang="en-US" baseline="0" dirty="0" smtClean="0"/>
              <a:t> </a:t>
            </a:r>
            <a:r>
              <a:rPr lang="en-US" dirty="0" smtClean="0"/>
              <a:t>the US Census, through its annual American Community Survey,</a:t>
            </a:r>
            <a:r>
              <a:rPr lang="en-US" baseline="0" dirty="0" smtClean="0"/>
              <a:t> </a:t>
            </a:r>
            <a:r>
              <a:rPr lang="en-US" dirty="0" smtClean="0"/>
              <a:t>started</a:t>
            </a:r>
            <a:r>
              <a:rPr lang="en-US" baseline="0" dirty="0" smtClean="0"/>
              <a:t> asking “what was your college major?”</a:t>
            </a:r>
          </a:p>
          <a:p>
            <a:endParaRPr lang="en-US" baseline="0" dirty="0" smtClean="0"/>
          </a:p>
          <a:p>
            <a:r>
              <a:rPr lang="en-US" baseline="0" dirty="0" smtClean="0"/>
              <a:t>As a result, a number of new reports have been released – focusing almost exclusively on the importance of the </a:t>
            </a:r>
            <a:r>
              <a:rPr lang="en-US" u="sng" baseline="0" dirty="0" smtClean="0"/>
              <a:t>financial value </a:t>
            </a:r>
            <a:r>
              <a:rPr lang="en-US" baseline="0" dirty="0" smtClean="0"/>
              <a:t>of one’s major. </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4</a:t>
            </a:fld>
            <a:endParaRPr lang="en-US"/>
          </a:p>
        </p:txBody>
      </p:sp>
    </p:spTree>
    <p:extLst>
      <p:ext uri="{BB962C8B-B14F-4D97-AF65-F5344CB8AC3E}">
        <p14:creationId xmlns:p14="http://schemas.microsoft.com/office/powerpoint/2010/main" val="265009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Subsequent</a:t>
            </a:r>
            <a:r>
              <a:rPr lang="en-US" baseline="0" dirty="0" smtClean="0"/>
              <a:t> articles in the popular press focus on salaries. </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5</a:t>
            </a:fld>
            <a:endParaRPr lang="en-US"/>
          </a:p>
        </p:txBody>
      </p:sp>
    </p:spTree>
    <p:extLst>
      <p:ext uri="{BB962C8B-B14F-4D97-AF65-F5344CB8AC3E}">
        <p14:creationId xmlns:p14="http://schemas.microsoft.com/office/powerpoint/2010/main" val="342004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 </a:t>
            </a:r>
            <a:r>
              <a:rPr lang="en-US" dirty="0" smtClean="0"/>
              <a:t>in</a:t>
            </a:r>
            <a:r>
              <a:rPr lang="en-US" baseline="0" dirty="0" smtClean="0"/>
              <a:t> FORBES.</a:t>
            </a:r>
            <a:endParaRPr lang="en-US" dirty="0" smtClean="0"/>
          </a:p>
          <a:p>
            <a:endParaRPr lang="en-US" dirty="0" smtClean="0"/>
          </a:p>
          <a:p>
            <a:r>
              <a:rPr lang="en-US" dirty="0" smtClean="0"/>
              <a:t>#1 Anthropology</a:t>
            </a:r>
          </a:p>
          <a:p>
            <a:r>
              <a:rPr lang="en-US" dirty="0" smtClean="0"/>
              <a:t>#2 is Film, Video &amp; Photographic Arts</a:t>
            </a:r>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6</a:t>
            </a:fld>
            <a:endParaRPr lang="en-US"/>
          </a:p>
        </p:txBody>
      </p:sp>
    </p:spTree>
    <p:extLst>
      <p:ext uri="{BB962C8B-B14F-4D97-AF65-F5344CB8AC3E}">
        <p14:creationId xmlns:p14="http://schemas.microsoft.com/office/powerpoint/2010/main" val="307560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hlinkClick r:id="rId3"/>
              </a:rPr>
              <a:t>“The leading national association concerned with the quality, vitality, and public standing of undergraduate liberal education.” </a:t>
            </a:r>
          </a:p>
          <a:p>
            <a:pPr defTabSz="924458">
              <a:defRPr/>
            </a:pPr>
            <a:endParaRPr lang="en-US" dirty="0" smtClean="0">
              <a:hlinkClick r:id="rId3"/>
            </a:endParaRPr>
          </a:p>
          <a:p>
            <a:endParaRPr lang="en-US" dirty="0"/>
          </a:p>
        </p:txBody>
      </p:sp>
      <p:sp>
        <p:nvSpPr>
          <p:cNvPr id="4" name="Slide Number Placeholder 3"/>
          <p:cNvSpPr>
            <a:spLocks noGrp="1"/>
          </p:cNvSpPr>
          <p:nvPr>
            <p:ph type="sldNum" sz="quarter" idx="10"/>
          </p:nvPr>
        </p:nvSpPr>
        <p:spPr/>
        <p:txBody>
          <a:bodyPr/>
          <a:lstStyle/>
          <a:p>
            <a:fld id="{801C9B1E-9FA0-414E-995E-72033F1B2E1C}" type="slidenum">
              <a:rPr lang="en-US" smtClean="0"/>
              <a:t>7</a:t>
            </a:fld>
            <a:endParaRPr lang="en-US"/>
          </a:p>
        </p:txBody>
      </p:sp>
    </p:spTree>
    <p:extLst>
      <p:ext uri="{BB962C8B-B14F-4D97-AF65-F5344CB8AC3E}">
        <p14:creationId xmlns:p14="http://schemas.microsoft.com/office/powerpoint/2010/main" val="4077577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8</a:t>
            </a:fld>
            <a:endParaRPr lang="en-US"/>
          </a:p>
        </p:txBody>
      </p:sp>
    </p:spTree>
    <p:extLst>
      <p:ext uri="{BB962C8B-B14F-4D97-AF65-F5344CB8AC3E}">
        <p14:creationId xmlns:p14="http://schemas.microsoft.com/office/powerpoint/2010/main" val="85482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01C9B1E-9FA0-414E-995E-72033F1B2E1C}" type="slidenum">
              <a:rPr lang="en-US" smtClean="0"/>
              <a:t>9</a:t>
            </a:fld>
            <a:endParaRPr lang="en-US"/>
          </a:p>
        </p:txBody>
      </p:sp>
    </p:spTree>
    <p:extLst>
      <p:ext uri="{BB962C8B-B14F-4D97-AF65-F5344CB8AC3E}">
        <p14:creationId xmlns:p14="http://schemas.microsoft.com/office/powerpoint/2010/main" val="351064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0B1E74-E47E-45C7-ADE7-6E555216E37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FB36-2C67-482E-9B6B-F8C1EDF4010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B1E74-E47E-45C7-ADE7-6E555216E37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0B1E74-E47E-45C7-ADE7-6E555216E37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B1E74-E47E-45C7-ADE7-6E555216E37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0B1E74-E47E-45C7-ADE7-6E555216E373}"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4FB36-2C67-482E-9B6B-F8C1EDF4010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0B1E74-E47E-45C7-ADE7-6E555216E37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B1E74-E47E-45C7-ADE7-6E555216E373}" type="datetimeFigureOut">
              <a:rPr lang="en-US" smtClean="0"/>
              <a:t>8/4/2015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4FB36-2C67-482E-9B6B-F8C1EDF4010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0B1E74-E47E-45C7-ADE7-6E555216E373}" type="datetimeFigureOut">
              <a:rPr lang="en-US" smtClean="0"/>
              <a:t>8/4/2015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1E74-E47E-45C7-ADE7-6E555216E373}" type="datetimeFigureOut">
              <a:rPr lang="en-US" smtClean="0"/>
              <a:t>8/4/2015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1E74-E47E-45C7-ADE7-6E555216E37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FB36-2C67-482E-9B6B-F8C1EDF4010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B1E74-E47E-45C7-ADE7-6E555216E373}" type="datetimeFigureOut">
              <a:rPr lang="en-US" smtClean="0"/>
              <a:t>8/4/2015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4FB36-2C67-482E-9B6B-F8C1EDF401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0B1E74-E47E-45C7-ADE7-6E555216E373}" type="datetimeFigureOut">
              <a:rPr lang="en-US" smtClean="0"/>
              <a:t>8/4/2015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C54FB36-2C67-482E-9B6B-F8C1EDF401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snaap.indiana.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gaskill@indiana.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learning outcomes </a:t>
            </a:r>
            <a:br>
              <a:rPr lang="en-US" dirty="0" smtClean="0">
                <a:solidFill>
                  <a:schemeClr val="tx1"/>
                </a:solidFill>
              </a:rPr>
            </a:br>
            <a:r>
              <a:rPr lang="en-US" dirty="0" smtClean="0">
                <a:solidFill>
                  <a:schemeClr val="tx1"/>
                </a:solidFill>
              </a:rPr>
              <a:t>&amp; SNAAP</a:t>
            </a:r>
            <a:endParaRPr lang="en-US" dirty="0">
              <a:solidFill>
                <a:schemeClr val="tx1"/>
              </a:solidFill>
            </a:endParaRPr>
          </a:p>
        </p:txBody>
      </p:sp>
      <p:sp>
        <p:nvSpPr>
          <p:cNvPr id="3" name="Subtitle 2"/>
          <p:cNvSpPr>
            <a:spLocks noGrp="1"/>
          </p:cNvSpPr>
          <p:nvPr>
            <p:ph type="subTitle" idx="1"/>
          </p:nvPr>
        </p:nvSpPr>
        <p:spPr>
          <a:xfrm>
            <a:off x="685800" y="3505200"/>
            <a:ext cx="6400800" cy="2819400"/>
          </a:xfrm>
        </p:spPr>
        <p:txBody>
          <a:bodyPr>
            <a:normAutofit fontScale="92500" lnSpcReduction="10000"/>
          </a:bodyPr>
          <a:lstStyle/>
          <a:p>
            <a:endParaRPr lang="en-US" dirty="0"/>
          </a:p>
          <a:p>
            <a:r>
              <a:rPr lang="en-US" dirty="0" smtClean="0"/>
              <a:t>ATHE Leadership Institute </a:t>
            </a:r>
          </a:p>
          <a:p>
            <a:r>
              <a:rPr lang="en-US" dirty="0" smtClean="0"/>
              <a:t>Montreal, July 2015</a:t>
            </a:r>
          </a:p>
          <a:p>
            <a:endParaRPr lang="en-US" dirty="0"/>
          </a:p>
          <a:p>
            <a:r>
              <a:rPr lang="en-US" dirty="0" smtClean="0"/>
              <a:t>Sally Gaskill, Director</a:t>
            </a:r>
          </a:p>
          <a:p>
            <a:r>
              <a:rPr lang="en-US" dirty="0" smtClean="0"/>
              <a:t>Strategic National Arts Alumni Project</a:t>
            </a:r>
          </a:p>
          <a:p>
            <a:r>
              <a:rPr lang="en-US" dirty="0" smtClean="0"/>
              <a:t> Indiana University Bloomington</a:t>
            </a:r>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57920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AAC&amp;U Essential Learning Outcomes</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smtClean="0"/>
              <a:t>(3) </a:t>
            </a:r>
            <a:r>
              <a:rPr lang="en-US" sz="3800" dirty="0" smtClean="0"/>
              <a:t>Personal and Social Responsibility, including:</a:t>
            </a:r>
          </a:p>
          <a:p>
            <a:pPr marL="0" indent="0">
              <a:buNone/>
            </a:pPr>
            <a:endParaRPr lang="en-US" sz="3200" dirty="0" smtClean="0"/>
          </a:p>
          <a:p>
            <a:pPr lvl="1"/>
            <a:r>
              <a:rPr lang="en-US" sz="2800" dirty="0" smtClean="0"/>
              <a:t>Civic engagement – local and global</a:t>
            </a:r>
          </a:p>
          <a:p>
            <a:pPr lvl="1"/>
            <a:r>
              <a:rPr lang="en-US" sz="2800" dirty="0" smtClean="0"/>
              <a:t>Intercultural knowledge and competence</a:t>
            </a:r>
          </a:p>
          <a:p>
            <a:pPr lvl="1"/>
            <a:r>
              <a:rPr lang="en-US" sz="2800" dirty="0" smtClean="0"/>
              <a:t>Ethical reasoning and action</a:t>
            </a:r>
          </a:p>
          <a:p>
            <a:pPr lvl="1"/>
            <a:r>
              <a:rPr lang="en-US" sz="2800" dirty="0" smtClean="0"/>
              <a:t>Foundations and skills for lifelong learning</a:t>
            </a:r>
          </a:p>
          <a:p>
            <a:pPr lvl="1"/>
            <a:r>
              <a:rPr lang="en-US" sz="2800" dirty="0" smtClean="0"/>
              <a:t>Global learning</a:t>
            </a:r>
          </a:p>
          <a:p>
            <a:pPr marL="274320" lvl="1" indent="0">
              <a:buNone/>
            </a:pPr>
            <a:endParaRPr lang="en-US" dirty="0"/>
          </a:p>
          <a:p>
            <a:pPr lvl="1"/>
            <a:endParaRPr lang="en-US" dirty="0" smtClean="0"/>
          </a:p>
          <a:p>
            <a:pPr marL="274320" lvl="1" indent="0" algn="ctr">
              <a:buNone/>
            </a:pPr>
            <a:r>
              <a:rPr lang="en-US" sz="2800" i="1" dirty="0"/>
              <a:t>Anchored through active involvement with diverse communities and real-world challenges</a:t>
            </a:r>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253831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AAC&amp;U Essential Learning Outcomes</a:t>
            </a:r>
            <a:endParaRPr lang="en-US" sz="3200" dirty="0"/>
          </a:p>
        </p:txBody>
      </p:sp>
      <p:sp>
        <p:nvSpPr>
          <p:cNvPr id="3" name="Content Placeholder 2"/>
          <p:cNvSpPr>
            <a:spLocks noGrp="1"/>
          </p:cNvSpPr>
          <p:nvPr>
            <p:ph idx="1"/>
          </p:nvPr>
        </p:nvSpPr>
        <p:spPr/>
        <p:txBody>
          <a:bodyPr/>
          <a:lstStyle/>
          <a:p>
            <a:pPr marL="0" indent="0">
              <a:buNone/>
            </a:pPr>
            <a:r>
              <a:rPr lang="en-US" sz="3200" dirty="0" smtClean="0"/>
              <a:t>(4) Integrative and Applied Learning</a:t>
            </a:r>
          </a:p>
          <a:p>
            <a:pPr marL="0" indent="0">
              <a:buNone/>
            </a:pPr>
            <a:endParaRPr lang="en-US" sz="3600" dirty="0"/>
          </a:p>
          <a:p>
            <a:r>
              <a:rPr lang="en-US" dirty="0" smtClean="0"/>
              <a:t>Synthesis and advanced accomplishment across general and specialized studies</a:t>
            </a:r>
          </a:p>
          <a:p>
            <a:pPr lvl="1"/>
            <a:endParaRPr lang="en-US" dirty="0"/>
          </a:p>
          <a:p>
            <a:pPr lvl="1"/>
            <a:endParaRPr lang="en-US" dirty="0" smtClean="0"/>
          </a:p>
          <a:p>
            <a:pPr marL="457200" lvl="1" indent="0" algn="ctr">
              <a:buNone/>
            </a:pPr>
            <a:r>
              <a:rPr lang="en-US" sz="2400" i="1" dirty="0" smtClean="0"/>
              <a:t>Demonstrated through the application of knowledge, skills, and responsibilities to new settings and complex problems</a:t>
            </a:r>
            <a:endParaRPr lang="en-US" sz="2400" i="1"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2130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905001"/>
            <a:ext cx="5029200" cy="3170099"/>
          </a:xfrm>
          <a:prstGeom prst="rect">
            <a:avLst/>
          </a:prstGeom>
        </p:spPr>
        <p:txBody>
          <a:bodyPr wrap="square">
            <a:spAutoFit/>
          </a:bodyPr>
          <a:lstStyle/>
          <a:p>
            <a:r>
              <a:rPr lang="en-US" sz="4000" dirty="0">
                <a:solidFill>
                  <a:schemeClr val="accent2">
                    <a:lumMod val="75000"/>
                  </a:schemeClr>
                </a:solidFill>
              </a:rPr>
              <a:t>What </a:t>
            </a:r>
            <a:r>
              <a:rPr lang="en-US" sz="4000" dirty="0" smtClean="0">
                <a:solidFill>
                  <a:schemeClr val="accent2">
                    <a:lumMod val="75000"/>
                  </a:schemeClr>
                </a:solidFill>
              </a:rPr>
              <a:t>learning outcomes do you want your students to have in their toolkits when they graduate?</a:t>
            </a:r>
            <a:endParaRPr lang="en-US" sz="4000" dirty="0">
              <a:solidFill>
                <a:schemeClr val="accent2">
                  <a:lumMod val="75000"/>
                </a:schemeClr>
              </a:solidFill>
            </a:endParaRPr>
          </a:p>
        </p:txBody>
      </p:sp>
      <p:pic>
        <p:nvPicPr>
          <p:cNvPr id="3" name="Picture 2"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1496816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43389545"/>
              </p:ext>
            </p:extLst>
          </p:nvPr>
        </p:nvGraphicFramePr>
        <p:xfrm>
          <a:off x="0" y="685800"/>
          <a:ext cx="91440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0"/>
            <a:ext cx="8458200" cy="369332"/>
          </a:xfrm>
          <a:prstGeom prst="rect">
            <a:avLst/>
          </a:prstGeom>
          <a:noFill/>
        </p:spPr>
        <p:txBody>
          <a:bodyPr wrap="square" rtlCol="0">
            <a:spAutoFit/>
          </a:bodyPr>
          <a:lstStyle/>
          <a:p>
            <a:r>
              <a:rPr lang="en-US" b="1" dirty="0" smtClean="0"/>
              <a:t>UG Theatre Alumni: Skills Learned at Arts School v Needed on the Job</a:t>
            </a:r>
            <a:endParaRPr lang="en-US" b="1" dirty="0"/>
          </a:p>
        </p:txBody>
      </p:sp>
    </p:spTree>
    <p:extLst>
      <p:ext uri="{BB962C8B-B14F-4D97-AF65-F5344CB8AC3E}">
        <p14:creationId xmlns:p14="http://schemas.microsoft.com/office/powerpoint/2010/main" val="1782906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0"/>
            <a:ext cx="8458200" cy="369332"/>
          </a:xfrm>
          <a:prstGeom prst="rect">
            <a:avLst/>
          </a:prstGeom>
          <a:noFill/>
        </p:spPr>
        <p:txBody>
          <a:bodyPr wrap="square" rtlCol="0">
            <a:spAutoFit/>
          </a:bodyPr>
          <a:lstStyle/>
          <a:p>
            <a:r>
              <a:rPr lang="en-US" b="1" dirty="0" smtClean="0"/>
              <a:t>UG Theatre Alumni: Skills Learned at Arts School v Needed on the Job</a:t>
            </a:r>
            <a:endParaRPr lang="en-US" b="1" dirty="0"/>
          </a:p>
        </p:txBody>
      </p:sp>
    </p:spTree>
    <p:extLst>
      <p:ext uri="{BB962C8B-B14F-4D97-AF65-F5344CB8AC3E}">
        <p14:creationId xmlns:p14="http://schemas.microsoft.com/office/powerpoint/2010/main" val="418320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457200"/>
          <a:ext cx="91440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0"/>
            <a:ext cx="8458200" cy="369332"/>
          </a:xfrm>
          <a:prstGeom prst="rect">
            <a:avLst/>
          </a:prstGeom>
          <a:noFill/>
        </p:spPr>
        <p:txBody>
          <a:bodyPr wrap="square" rtlCol="0">
            <a:spAutoFit/>
          </a:bodyPr>
          <a:lstStyle/>
          <a:p>
            <a:r>
              <a:rPr lang="en-US" b="1" dirty="0" smtClean="0"/>
              <a:t>UG Theatre Alumni: Skills Learned at Arts School v Needed on the Job</a:t>
            </a:r>
            <a:endParaRPr lang="en-US" b="1" dirty="0"/>
          </a:p>
        </p:txBody>
      </p:sp>
    </p:spTree>
    <p:extLst>
      <p:ext uri="{BB962C8B-B14F-4D97-AF65-F5344CB8AC3E}">
        <p14:creationId xmlns:p14="http://schemas.microsoft.com/office/powerpoint/2010/main" val="304440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38817899"/>
              </p:ext>
            </p:extLst>
          </p:nvPr>
        </p:nvGraphicFramePr>
        <p:xfrm>
          <a:off x="-36342" y="685800"/>
          <a:ext cx="9180342"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0"/>
            <a:ext cx="8458200" cy="369332"/>
          </a:xfrm>
          <a:prstGeom prst="rect">
            <a:avLst/>
          </a:prstGeom>
          <a:noFill/>
        </p:spPr>
        <p:txBody>
          <a:bodyPr wrap="square" rtlCol="0">
            <a:spAutoFit/>
          </a:bodyPr>
          <a:lstStyle/>
          <a:p>
            <a:r>
              <a:rPr lang="en-US" b="1" dirty="0" smtClean="0"/>
              <a:t>UG Theater Alumni: Skills Learned at Arts School v Needed on the Job</a:t>
            </a:r>
            <a:endParaRPr lang="en-US" b="1" dirty="0"/>
          </a:p>
        </p:txBody>
      </p:sp>
    </p:spTree>
    <p:extLst>
      <p:ext uri="{BB962C8B-B14F-4D97-AF65-F5344CB8AC3E}">
        <p14:creationId xmlns:p14="http://schemas.microsoft.com/office/powerpoint/2010/main" val="3544209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981200"/>
            <a:ext cx="4572000" cy="3170099"/>
          </a:xfrm>
          <a:prstGeom prst="rect">
            <a:avLst/>
          </a:prstGeom>
        </p:spPr>
        <p:txBody>
          <a:bodyPr>
            <a:spAutoFit/>
          </a:bodyPr>
          <a:lstStyle/>
          <a:p>
            <a:r>
              <a:rPr lang="en-US" sz="4000" dirty="0" smtClean="0">
                <a:solidFill>
                  <a:srgbClr val="C00000"/>
                </a:solidFill>
              </a:rPr>
              <a:t>How can we help theatre majors apply what they learn to their careers? </a:t>
            </a:r>
            <a:endParaRPr lang="en-US" sz="4000" dirty="0">
              <a:solidFill>
                <a:srgbClr val="C00000"/>
              </a:solidFill>
            </a:endParaRPr>
          </a:p>
        </p:txBody>
      </p:sp>
    </p:spTree>
    <p:extLst>
      <p:ext uri="{BB962C8B-B14F-4D97-AF65-F5344CB8AC3E}">
        <p14:creationId xmlns:p14="http://schemas.microsoft.com/office/powerpoint/2010/main" val="2737564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the arts…</a:t>
            </a:r>
            <a:endParaRPr lang="en-US" dirty="0">
              <a:solidFill>
                <a:schemeClr val="tx1"/>
              </a:solidFill>
            </a:endParaRPr>
          </a:p>
        </p:txBody>
      </p:sp>
      <p:sp>
        <p:nvSpPr>
          <p:cNvPr id="3" name="Content Placeholder 2"/>
          <p:cNvSpPr>
            <a:spLocks noGrp="1"/>
          </p:cNvSpPr>
          <p:nvPr>
            <p:ph idx="1"/>
          </p:nvPr>
        </p:nvSpPr>
        <p:spPr/>
        <p:txBody>
          <a:bodyPr/>
          <a:lstStyle/>
          <a:p>
            <a:r>
              <a:rPr lang="en-US" dirty="0"/>
              <a:t>We excel in teaching our students to be </a:t>
            </a:r>
            <a:r>
              <a:rPr lang="en-US" dirty="0" smtClean="0"/>
              <a:t>creative problem solvers.  </a:t>
            </a:r>
            <a:endParaRPr lang="en-US" dirty="0"/>
          </a:p>
          <a:p>
            <a:pPr lvl="1"/>
            <a:r>
              <a:rPr lang="en-US" sz="2400" dirty="0" smtClean="0"/>
              <a:t>94% of SNAAP Theatre majors </a:t>
            </a:r>
            <a:r>
              <a:rPr lang="en-US" sz="2400" dirty="0"/>
              <a:t>(UG degree) said their institution helped them acquire or develop creativity “very much” or “some”</a:t>
            </a:r>
          </a:p>
          <a:p>
            <a:pPr lvl="1"/>
            <a:endParaRPr lang="en-US" dirty="0" smtClean="0"/>
          </a:p>
          <a:p>
            <a:pPr marL="0" indent="0">
              <a:buNone/>
            </a:pPr>
            <a:endParaRPr lang="en-US" dirty="0"/>
          </a:p>
          <a:p>
            <a:pPr algn="ctr"/>
            <a:r>
              <a:rPr lang="en-US" sz="2800" dirty="0"/>
              <a:t>But we </a:t>
            </a:r>
            <a:r>
              <a:rPr lang="en-US" sz="2800" dirty="0" smtClean="0"/>
              <a:t>fall </a:t>
            </a:r>
            <a:r>
              <a:rPr lang="en-US" sz="2800" dirty="0"/>
              <a:t>short </a:t>
            </a:r>
            <a:r>
              <a:rPr lang="en-US" sz="2800" dirty="0" smtClean="0"/>
              <a:t>in teaching </a:t>
            </a:r>
            <a:r>
              <a:rPr lang="en-US" sz="2800" dirty="0"/>
              <a:t>our students to be creative in looking </a:t>
            </a:r>
            <a:r>
              <a:rPr lang="en-US" sz="2800" dirty="0" smtClean="0"/>
              <a:t>at </a:t>
            </a:r>
            <a:r>
              <a:rPr lang="en-US" sz="2800" dirty="0"/>
              <a:t>the options available </a:t>
            </a:r>
            <a:r>
              <a:rPr lang="en-US" sz="2800" dirty="0" smtClean="0"/>
              <a:t>to </a:t>
            </a:r>
            <a:r>
              <a:rPr lang="en-US" sz="2800" dirty="0"/>
              <a:t>them after </a:t>
            </a:r>
            <a:r>
              <a:rPr lang="en-US" sz="2800" dirty="0" smtClean="0"/>
              <a:t>graduation.</a:t>
            </a:r>
            <a:endParaRPr lang="en-US" sz="2800" dirty="0"/>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206546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Changing the culture</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smtClean="0"/>
              <a:t>(1) Emphasize the transferrable skills:</a:t>
            </a:r>
          </a:p>
          <a:p>
            <a:pPr lvl="1"/>
            <a:r>
              <a:rPr lang="en-US" sz="2400" dirty="0"/>
              <a:t>Creative problem-solving, critical thinking, dealing with ambiguity, collaborations, deadlines, project </a:t>
            </a:r>
            <a:r>
              <a:rPr lang="en-US" sz="2400" dirty="0" smtClean="0"/>
              <a:t>management</a:t>
            </a:r>
          </a:p>
          <a:p>
            <a:endParaRPr lang="en-US" dirty="0" smtClean="0"/>
          </a:p>
          <a:p>
            <a:pPr marL="0" lvl="1" indent="0">
              <a:buNone/>
            </a:pPr>
            <a:r>
              <a:rPr lang="en-US" dirty="0" smtClean="0"/>
              <a:t>(2) </a:t>
            </a:r>
            <a:r>
              <a:rPr lang="en-US" sz="2400" dirty="0"/>
              <a:t>Organize an event for new majors </a:t>
            </a:r>
          </a:p>
          <a:p>
            <a:pPr marL="0" indent="0">
              <a:buNone/>
            </a:pPr>
            <a:endParaRPr lang="en-US" dirty="0"/>
          </a:p>
          <a:p>
            <a:pPr marL="0" lvl="1" indent="0">
              <a:buNone/>
            </a:pPr>
            <a:r>
              <a:rPr lang="en-US" dirty="0" smtClean="0"/>
              <a:t>(3)  </a:t>
            </a:r>
            <a:r>
              <a:rPr lang="en-US" sz="2400" dirty="0"/>
              <a:t>Promote </a:t>
            </a:r>
            <a:r>
              <a:rPr lang="en-US" sz="2400" dirty="0" smtClean="0"/>
              <a:t>internships</a:t>
            </a:r>
            <a:endParaRPr lang="en-US" dirty="0" smtClean="0"/>
          </a:p>
          <a:p>
            <a:endParaRPr lang="en-US" dirty="0" smtClean="0"/>
          </a:p>
          <a:p>
            <a:pPr lvl="1"/>
            <a:endParaRPr lang="en-US" dirty="0"/>
          </a:p>
          <a:p>
            <a:pPr lvl="1"/>
            <a:endParaRPr lang="en-US" dirty="0" smtClean="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11200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AP Logo PNG (Mar 2010).png"/>
          <p:cNvPicPr>
            <a:picLocks noChangeAspect="1"/>
          </p:cNvPicPr>
          <p:nvPr/>
        </p:nvPicPr>
        <p:blipFill>
          <a:blip r:embed="rId3" cstate="print"/>
          <a:stretch>
            <a:fillRect/>
          </a:stretch>
        </p:blipFill>
        <p:spPr>
          <a:xfrm>
            <a:off x="685800" y="2514600"/>
            <a:ext cx="7336695" cy="1295400"/>
          </a:xfrm>
          <a:prstGeom prst="rect">
            <a:avLst/>
          </a:prstGeom>
        </p:spPr>
      </p:pic>
    </p:spTree>
    <p:extLst>
      <p:ext uri="{BB962C8B-B14F-4D97-AF65-F5344CB8AC3E}">
        <p14:creationId xmlns:p14="http://schemas.microsoft.com/office/powerpoint/2010/main" val="2062406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400050" lvl="2" indent="0">
              <a:buNone/>
            </a:pPr>
            <a:endParaRPr lang="en-US" dirty="0"/>
          </a:p>
          <a:p>
            <a:pPr marL="0" indent="0">
              <a:buNone/>
            </a:pPr>
            <a:r>
              <a:rPr lang="en-US" dirty="0" smtClean="0"/>
              <a:t>   (4</a:t>
            </a:r>
            <a:r>
              <a:rPr lang="en-US" dirty="0"/>
              <a:t>) Get to know the career counseling staff</a:t>
            </a:r>
          </a:p>
          <a:p>
            <a:pPr marL="0" indent="0">
              <a:buNone/>
            </a:pPr>
            <a:endParaRPr lang="en-US" dirty="0"/>
          </a:p>
          <a:p>
            <a:pPr marL="0" indent="0">
              <a:buNone/>
            </a:pPr>
            <a:r>
              <a:rPr lang="en-US" dirty="0" smtClean="0"/>
              <a:t>   (5)</a:t>
            </a:r>
            <a:r>
              <a:rPr lang="en-US" dirty="0"/>
              <a:t> </a:t>
            </a:r>
            <a:r>
              <a:rPr lang="en-US" dirty="0" smtClean="0"/>
              <a:t>Broaden </a:t>
            </a:r>
            <a:r>
              <a:rPr lang="en-US" dirty="0"/>
              <a:t>the focus of a capstone class</a:t>
            </a:r>
          </a:p>
          <a:p>
            <a:pPr marL="274320" lvl="1" indent="0">
              <a:buNone/>
            </a:pPr>
            <a:endParaRPr lang="en-US" sz="2800" dirty="0"/>
          </a:p>
          <a:p>
            <a:pPr marL="274320" lvl="1" indent="0">
              <a:buNone/>
            </a:pPr>
            <a:r>
              <a:rPr lang="en-US" sz="2400" dirty="0" smtClean="0"/>
              <a:t>(6) Bring back alumni and celebrate their stories</a:t>
            </a:r>
          </a:p>
          <a:p>
            <a:pPr marL="274320" lvl="1" indent="0">
              <a:buNone/>
            </a:pPr>
            <a:endParaRPr lang="en-US" sz="2400"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63377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sz="3200" dirty="0" smtClean="0"/>
              <a:t>(7) Develop </a:t>
            </a:r>
            <a:r>
              <a:rPr lang="en-US" sz="3200" dirty="0"/>
              <a:t>some </a:t>
            </a:r>
            <a:r>
              <a:rPr lang="en-US" sz="3200" dirty="0" smtClean="0"/>
              <a:t>incentives to help your students/alumni expand their experiences.</a:t>
            </a:r>
            <a:endParaRPr lang="en-US" sz="3200" dirty="0"/>
          </a:p>
          <a:p>
            <a:pPr marL="0" indent="0">
              <a:buNone/>
            </a:pPr>
            <a:endParaRPr lang="en-US" sz="3200" dirty="0"/>
          </a:p>
          <a:p>
            <a:r>
              <a:rPr lang="en-US" sz="2800" dirty="0" smtClean="0"/>
              <a:t>For current students</a:t>
            </a:r>
            <a:endParaRPr lang="en-US" sz="2800" dirty="0"/>
          </a:p>
          <a:p>
            <a:r>
              <a:rPr lang="en-US" sz="2800" dirty="0" smtClean="0"/>
              <a:t>For recent alumni</a:t>
            </a:r>
          </a:p>
          <a:p>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908385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Become familiar with the data (part 1)</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p>
          <a:p>
            <a:pPr marL="0" indent="0">
              <a:buNone/>
            </a:pPr>
            <a:endParaRPr lang="en-US" dirty="0" smtClean="0"/>
          </a:p>
          <a:p>
            <a:pPr>
              <a:buFont typeface="Wingdings" panose="05000000000000000000" pitchFamily="2" charset="2"/>
              <a:buChar char="Ø"/>
            </a:pPr>
            <a:r>
              <a:rPr lang="en-US" sz="3300" dirty="0" smtClean="0"/>
              <a:t>The #1 quality valued in employees by the top 500 CEOs in a global IBM study:</a:t>
            </a:r>
          </a:p>
          <a:p>
            <a:pPr>
              <a:buFont typeface="Wingdings" panose="05000000000000000000" pitchFamily="2" charset="2"/>
              <a:buChar char="Ø"/>
            </a:pPr>
            <a:endParaRPr lang="en-US" sz="3300" i="1" dirty="0"/>
          </a:p>
          <a:p>
            <a:pPr>
              <a:buFont typeface="Wingdings" panose="05000000000000000000" pitchFamily="2" charset="2"/>
              <a:buChar char="Ø"/>
            </a:pPr>
            <a:endParaRPr lang="en-US" sz="3300" i="1" dirty="0" smtClean="0"/>
          </a:p>
          <a:p>
            <a:pPr marL="0" indent="0" algn="ctr">
              <a:buNone/>
            </a:pPr>
            <a:r>
              <a:rPr lang="en-US" sz="5200" i="1" dirty="0" smtClean="0"/>
              <a:t>creativity</a:t>
            </a:r>
          </a:p>
          <a:p>
            <a:pPr>
              <a:buFont typeface="Wingdings" panose="05000000000000000000" pitchFamily="2" charset="2"/>
              <a:buChar char="Ø"/>
            </a:pPr>
            <a:endParaRPr lang="en-US" sz="3300" i="1" dirty="0" smtClean="0"/>
          </a:p>
          <a:p>
            <a:pPr marL="0" indent="0">
              <a:buNone/>
            </a:pPr>
            <a:endParaRPr lang="en-US" dirty="0" smtClean="0"/>
          </a:p>
          <a:p>
            <a:pPr marL="0" indent="0">
              <a:buNone/>
            </a:pPr>
            <a:r>
              <a:rPr lang="en-US" dirty="0"/>
              <a:t>	</a:t>
            </a:r>
            <a:endParaRPr lang="en-US" dirty="0" smtClean="0"/>
          </a:p>
          <a:p>
            <a:pPr marL="0" indent="0">
              <a:buNone/>
            </a:pPr>
            <a:r>
              <a:rPr lang="en-US" dirty="0"/>
              <a:t>	</a:t>
            </a:r>
            <a:r>
              <a:rPr lang="en-US" dirty="0" smtClean="0"/>
              <a:t>	</a:t>
            </a:r>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6287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evidence</a:t>
            </a:r>
            <a:endParaRPr lang="en-US" dirty="0"/>
          </a:p>
        </p:txBody>
      </p:sp>
      <p:sp>
        <p:nvSpPr>
          <p:cNvPr id="3" name="Content Placeholder 2"/>
          <p:cNvSpPr>
            <a:spLocks noGrp="1"/>
          </p:cNvSpPr>
          <p:nvPr>
            <p:ph idx="1"/>
          </p:nvPr>
        </p:nvSpPr>
        <p:spPr/>
        <p:txBody>
          <a:bodyPr/>
          <a:lstStyle/>
          <a:p>
            <a:endParaRPr lang="en-US" altLang="en-US" sz="3200" dirty="0" smtClean="0"/>
          </a:p>
          <a:p>
            <a:r>
              <a:rPr lang="en-US" altLang="en-US" sz="3200" dirty="0" smtClean="0"/>
              <a:t>Consensus </a:t>
            </a:r>
            <a:r>
              <a:rPr lang="en-US" altLang="en-US" sz="3200" dirty="0"/>
              <a:t>among employers is that </a:t>
            </a:r>
            <a:r>
              <a:rPr lang="en-US" altLang="en-US" sz="3200" b="1" i="1" dirty="0" smtClean="0"/>
              <a:t>innovation</a:t>
            </a:r>
            <a:r>
              <a:rPr lang="en-US" altLang="en-US" sz="3200" dirty="0"/>
              <a:t>, </a:t>
            </a:r>
            <a:r>
              <a:rPr lang="en-US" altLang="en-US" sz="3200" b="1" i="1" dirty="0"/>
              <a:t>critical thinking</a:t>
            </a:r>
            <a:r>
              <a:rPr lang="en-US" altLang="en-US" sz="3200" dirty="0"/>
              <a:t>, and a </a:t>
            </a:r>
            <a:r>
              <a:rPr lang="en-US" altLang="en-US" sz="3200" b="1" i="1" dirty="0" smtClean="0"/>
              <a:t>broad </a:t>
            </a:r>
            <a:r>
              <a:rPr lang="en-US" altLang="en-US" sz="3200" b="1" i="1" dirty="0"/>
              <a:t>skill set </a:t>
            </a:r>
            <a:r>
              <a:rPr lang="en-US" altLang="en-US" sz="3200" dirty="0"/>
              <a:t>are important for taking on complex challenges in the workplace.   </a:t>
            </a:r>
            <a:endParaRPr lang="en-US" altLang="en-US" sz="3200" dirty="0" smtClean="0"/>
          </a:p>
          <a:p>
            <a:endParaRPr lang="en-US" altLang="en-US" dirty="0"/>
          </a:p>
          <a:p>
            <a:pPr marL="0" indent="0">
              <a:buNone/>
            </a:pPr>
            <a:r>
              <a:rPr lang="en-US" altLang="en-US" dirty="0" smtClean="0"/>
              <a:t> 					--Hart Research</a:t>
            </a:r>
            <a:endParaRPr lang="en-US" altLang="en-US" dirty="0"/>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40004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What’s important to college seniors?</a:t>
            </a:r>
            <a:endParaRPr lang="en-US" dirty="0">
              <a:solidFill>
                <a:schemeClr val="tx1"/>
              </a:solidFill>
            </a:endParaRPr>
          </a:p>
        </p:txBody>
      </p:sp>
      <p:sp>
        <p:nvSpPr>
          <p:cNvPr id="3" name="Content Placeholder 2"/>
          <p:cNvSpPr>
            <a:spLocks noGrp="1"/>
          </p:cNvSpPr>
          <p:nvPr>
            <p:ph idx="1"/>
          </p:nvPr>
        </p:nvSpPr>
        <p:spPr/>
        <p:txBody>
          <a:bodyPr>
            <a:normAutofit/>
          </a:bodyPr>
          <a:lstStyle/>
          <a:p>
            <a:endParaRPr lang="en-US" sz="3600" dirty="0" smtClean="0"/>
          </a:p>
          <a:p>
            <a:r>
              <a:rPr lang="en-US" sz="3600" dirty="0" smtClean="0"/>
              <a:t>92% of all college seniors say that a career that allows them to be creative is important</a:t>
            </a:r>
            <a:endParaRPr lang="en-US" sz="3600" dirty="0"/>
          </a:p>
        </p:txBody>
      </p:sp>
      <p:sp>
        <p:nvSpPr>
          <p:cNvPr id="5" name="TextBox 4"/>
          <p:cNvSpPr txBox="1"/>
          <p:nvPr/>
        </p:nvSpPr>
        <p:spPr>
          <a:xfrm>
            <a:off x="3581400" y="4800600"/>
            <a:ext cx="5562600" cy="430887"/>
          </a:xfrm>
          <a:prstGeom prst="rect">
            <a:avLst/>
          </a:prstGeom>
          <a:noFill/>
        </p:spPr>
        <p:txBody>
          <a:bodyPr wrap="square" rtlCol="0">
            <a:spAutoFit/>
          </a:bodyPr>
          <a:lstStyle/>
          <a:p>
            <a:pPr algn="l"/>
            <a:r>
              <a:rPr lang="en-US" sz="2200" dirty="0" smtClean="0"/>
              <a:t>-- 2012 </a:t>
            </a:r>
            <a:r>
              <a:rPr lang="en-US" sz="2200" dirty="0" err="1" smtClean="0"/>
              <a:t>Teagle</a:t>
            </a:r>
            <a:r>
              <a:rPr lang="en-US" sz="2200" dirty="0" smtClean="0"/>
              <a:t> Study on Double Majors</a:t>
            </a:r>
            <a:endParaRPr lang="en-US" sz="2200" dirty="0"/>
          </a:p>
        </p:txBody>
      </p:sp>
      <p:pic>
        <p:nvPicPr>
          <p:cNvPr id="6" name="Picture 5"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50622106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Nonlinear Career Paths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3200" dirty="0" smtClean="0"/>
              <a:t>25% of 18-44 year olds held 15 or more jobs in their lifetimes (the average number is 11 jobs)</a:t>
            </a:r>
          </a:p>
          <a:p>
            <a:r>
              <a:rPr lang="en-US" sz="3200" dirty="0" smtClean="0"/>
              <a:t>One-third of U.S. workers say they expect to be working in a different job next year</a:t>
            </a:r>
            <a:endParaRPr lang="en-US" sz="3200" dirty="0"/>
          </a:p>
        </p:txBody>
      </p:sp>
      <p:sp>
        <p:nvSpPr>
          <p:cNvPr id="4" name="Freeform 3"/>
          <p:cNvSpPr/>
          <p:nvPr/>
        </p:nvSpPr>
        <p:spPr>
          <a:xfrm>
            <a:off x="0" y="3226856"/>
            <a:ext cx="8216204" cy="3631144"/>
          </a:xfrm>
          <a:custGeom>
            <a:avLst/>
            <a:gdLst>
              <a:gd name="connsiteX0" fmla="*/ 0 w 8216204"/>
              <a:gd name="connsiteY0" fmla="*/ 2698555 h 3631144"/>
              <a:gd name="connsiteX1" fmla="*/ 515993 w 8216204"/>
              <a:gd name="connsiteY1" fmla="*/ 2718397 h 3631144"/>
              <a:gd name="connsiteX2" fmla="*/ 575531 w 8216204"/>
              <a:gd name="connsiteY2" fmla="*/ 2678712 h 3631144"/>
              <a:gd name="connsiteX3" fmla="*/ 694606 w 8216204"/>
              <a:gd name="connsiteY3" fmla="*/ 2658870 h 3631144"/>
              <a:gd name="connsiteX4" fmla="*/ 773990 w 8216204"/>
              <a:gd name="connsiteY4" fmla="*/ 2619186 h 3631144"/>
              <a:gd name="connsiteX5" fmla="*/ 833528 w 8216204"/>
              <a:gd name="connsiteY5" fmla="*/ 2579501 h 3631144"/>
              <a:gd name="connsiteX6" fmla="*/ 893065 w 8216204"/>
              <a:gd name="connsiteY6" fmla="*/ 2559659 h 3631144"/>
              <a:gd name="connsiteX7" fmla="*/ 992295 w 8216204"/>
              <a:gd name="connsiteY7" fmla="*/ 2500132 h 3631144"/>
              <a:gd name="connsiteX8" fmla="*/ 1051833 w 8216204"/>
              <a:gd name="connsiteY8" fmla="*/ 2460447 h 3631144"/>
              <a:gd name="connsiteX9" fmla="*/ 1190754 w 8216204"/>
              <a:gd name="connsiteY9" fmla="*/ 2341393 h 3631144"/>
              <a:gd name="connsiteX10" fmla="*/ 1230446 w 8216204"/>
              <a:gd name="connsiteY10" fmla="*/ 2281866 h 3631144"/>
              <a:gd name="connsiteX11" fmla="*/ 1250292 w 8216204"/>
              <a:gd name="connsiteY11" fmla="*/ 2162812 h 3631144"/>
              <a:gd name="connsiteX12" fmla="*/ 1270138 w 8216204"/>
              <a:gd name="connsiteY12" fmla="*/ 2103285 h 3631144"/>
              <a:gd name="connsiteX13" fmla="*/ 1309829 w 8216204"/>
              <a:gd name="connsiteY13" fmla="*/ 1964389 h 3631144"/>
              <a:gd name="connsiteX14" fmla="*/ 1270138 w 8216204"/>
              <a:gd name="connsiteY14" fmla="*/ 1627070 h 3631144"/>
              <a:gd name="connsiteX15" fmla="*/ 1250292 w 8216204"/>
              <a:gd name="connsiteY15" fmla="*/ 1567543 h 3631144"/>
              <a:gd name="connsiteX16" fmla="*/ 1170908 w 8216204"/>
              <a:gd name="connsiteY16" fmla="*/ 1547701 h 3631144"/>
              <a:gd name="connsiteX17" fmla="*/ 932757 w 8216204"/>
              <a:gd name="connsiteY17" fmla="*/ 1567543 h 3631144"/>
              <a:gd name="connsiteX18" fmla="*/ 893065 w 8216204"/>
              <a:gd name="connsiteY18" fmla="*/ 1627070 h 3631144"/>
              <a:gd name="connsiteX19" fmla="*/ 932757 w 8216204"/>
              <a:gd name="connsiteY19" fmla="*/ 1805651 h 3631144"/>
              <a:gd name="connsiteX20" fmla="*/ 1012141 w 8216204"/>
              <a:gd name="connsiteY20" fmla="*/ 1865178 h 3631144"/>
              <a:gd name="connsiteX21" fmla="*/ 1091524 w 8216204"/>
              <a:gd name="connsiteY21" fmla="*/ 1944547 h 3631144"/>
              <a:gd name="connsiteX22" fmla="*/ 1170908 w 8216204"/>
              <a:gd name="connsiteY22" fmla="*/ 2063601 h 3631144"/>
              <a:gd name="connsiteX23" fmla="*/ 1230446 w 8216204"/>
              <a:gd name="connsiteY23" fmla="*/ 2202497 h 3631144"/>
              <a:gd name="connsiteX24" fmla="*/ 1428905 w 8216204"/>
              <a:gd name="connsiteY24" fmla="*/ 2301709 h 3631144"/>
              <a:gd name="connsiteX25" fmla="*/ 1508288 w 8216204"/>
              <a:gd name="connsiteY25" fmla="*/ 2341393 h 3631144"/>
              <a:gd name="connsiteX26" fmla="*/ 1885361 w 8216204"/>
              <a:gd name="connsiteY26" fmla="*/ 2321551 h 3631144"/>
              <a:gd name="connsiteX27" fmla="*/ 1944898 w 8216204"/>
              <a:gd name="connsiteY27" fmla="*/ 2281866 h 3631144"/>
              <a:gd name="connsiteX28" fmla="*/ 2004436 w 8216204"/>
              <a:gd name="connsiteY28" fmla="*/ 2262024 h 3631144"/>
              <a:gd name="connsiteX29" fmla="*/ 2123511 w 8216204"/>
              <a:gd name="connsiteY29" fmla="*/ 2123128 h 3631144"/>
              <a:gd name="connsiteX30" fmla="*/ 2143357 w 8216204"/>
              <a:gd name="connsiteY30" fmla="*/ 2063601 h 3631144"/>
              <a:gd name="connsiteX31" fmla="*/ 2183049 w 8216204"/>
              <a:gd name="connsiteY31" fmla="*/ 2004074 h 3631144"/>
              <a:gd name="connsiteX32" fmla="*/ 2282279 w 8216204"/>
              <a:gd name="connsiteY32" fmla="*/ 1845335 h 3631144"/>
              <a:gd name="connsiteX33" fmla="*/ 2460892 w 8216204"/>
              <a:gd name="connsiteY33" fmla="*/ 1686597 h 3631144"/>
              <a:gd name="connsiteX34" fmla="*/ 2579967 w 8216204"/>
              <a:gd name="connsiteY34" fmla="*/ 1646912 h 3631144"/>
              <a:gd name="connsiteX35" fmla="*/ 2619659 w 8216204"/>
              <a:gd name="connsiteY35" fmla="*/ 2162812 h 3631144"/>
              <a:gd name="connsiteX36" fmla="*/ 2579967 w 8216204"/>
              <a:gd name="connsiteY36" fmla="*/ 2301709 h 3631144"/>
              <a:gd name="connsiteX37" fmla="*/ 2560121 w 8216204"/>
              <a:gd name="connsiteY37" fmla="*/ 2381078 h 3631144"/>
              <a:gd name="connsiteX38" fmla="*/ 2540275 w 8216204"/>
              <a:gd name="connsiteY38" fmla="*/ 2440605 h 3631144"/>
              <a:gd name="connsiteX39" fmla="*/ 2500584 w 8216204"/>
              <a:gd name="connsiteY39" fmla="*/ 2579501 h 3631144"/>
              <a:gd name="connsiteX40" fmla="*/ 2460892 w 8216204"/>
              <a:gd name="connsiteY40" fmla="*/ 2658870 h 3631144"/>
              <a:gd name="connsiteX41" fmla="*/ 2381508 w 8216204"/>
              <a:gd name="connsiteY41" fmla="*/ 2837451 h 3631144"/>
              <a:gd name="connsiteX42" fmla="*/ 2341816 w 8216204"/>
              <a:gd name="connsiteY42" fmla="*/ 2916820 h 3631144"/>
              <a:gd name="connsiteX43" fmla="*/ 2183049 w 8216204"/>
              <a:gd name="connsiteY43" fmla="*/ 3075559 h 3631144"/>
              <a:gd name="connsiteX44" fmla="*/ 2123511 w 8216204"/>
              <a:gd name="connsiteY44" fmla="*/ 3154928 h 3631144"/>
              <a:gd name="connsiteX45" fmla="*/ 2063974 w 8216204"/>
              <a:gd name="connsiteY45" fmla="*/ 3214455 h 3631144"/>
              <a:gd name="connsiteX46" fmla="*/ 1944898 w 8216204"/>
              <a:gd name="connsiteY46" fmla="*/ 3373194 h 3631144"/>
              <a:gd name="connsiteX47" fmla="*/ 1905207 w 8216204"/>
              <a:gd name="connsiteY47" fmla="*/ 3472405 h 3631144"/>
              <a:gd name="connsiteX48" fmla="*/ 1746439 w 8216204"/>
              <a:gd name="connsiteY48" fmla="*/ 3571617 h 3631144"/>
              <a:gd name="connsiteX49" fmla="*/ 1647210 w 8216204"/>
              <a:gd name="connsiteY49" fmla="*/ 3611301 h 3631144"/>
              <a:gd name="connsiteX50" fmla="*/ 1587672 w 8216204"/>
              <a:gd name="connsiteY50" fmla="*/ 3631144 h 3631144"/>
              <a:gd name="connsiteX51" fmla="*/ 1508288 w 8216204"/>
              <a:gd name="connsiteY51" fmla="*/ 3591459 h 3631144"/>
              <a:gd name="connsiteX52" fmla="*/ 1409059 w 8216204"/>
              <a:gd name="connsiteY52" fmla="*/ 3393036 h 3631144"/>
              <a:gd name="connsiteX53" fmla="*/ 1428905 w 8216204"/>
              <a:gd name="connsiteY53" fmla="*/ 3095401 h 3631144"/>
              <a:gd name="connsiteX54" fmla="*/ 1488443 w 8216204"/>
              <a:gd name="connsiteY54" fmla="*/ 3055716 h 3631144"/>
              <a:gd name="connsiteX55" fmla="*/ 1587672 w 8216204"/>
              <a:gd name="connsiteY55" fmla="*/ 2996190 h 3631144"/>
              <a:gd name="connsiteX56" fmla="*/ 1845669 w 8216204"/>
              <a:gd name="connsiteY56" fmla="*/ 2916820 h 3631144"/>
              <a:gd name="connsiteX57" fmla="*/ 2004436 w 8216204"/>
              <a:gd name="connsiteY57" fmla="*/ 2896978 h 3631144"/>
              <a:gd name="connsiteX58" fmla="*/ 2143357 w 8216204"/>
              <a:gd name="connsiteY58" fmla="*/ 2877136 h 3631144"/>
              <a:gd name="connsiteX59" fmla="*/ 2599813 w 8216204"/>
              <a:gd name="connsiteY59" fmla="*/ 2916820 h 3631144"/>
              <a:gd name="connsiteX60" fmla="*/ 2659351 w 8216204"/>
              <a:gd name="connsiteY60" fmla="*/ 2936663 h 3631144"/>
              <a:gd name="connsiteX61" fmla="*/ 2778426 w 8216204"/>
              <a:gd name="connsiteY61" fmla="*/ 3016032 h 3631144"/>
              <a:gd name="connsiteX62" fmla="*/ 3036423 w 8216204"/>
              <a:gd name="connsiteY62" fmla="*/ 2976347 h 3631144"/>
              <a:gd name="connsiteX63" fmla="*/ 3155498 w 8216204"/>
              <a:gd name="connsiteY63" fmla="*/ 2916820 h 3631144"/>
              <a:gd name="connsiteX64" fmla="*/ 3294420 w 8216204"/>
              <a:gd name="connsiteY64" fmla="*/ 2837451 h 3631144"/>
              <a:gd name="connsiteX65" fmla="*/ 3473033 w 8216204"/>
              <a:gd name="connsiteY65" fmla="*/ 2777924 h 3631144"/>
              <a:gd name="connsiteX66" fmla="*/ 3651646 w 8216204"/>
              <a:gd name="connsiteY66" fmla="*/ 2698555 h 3631144"/>
              <a:gd name="connsiteX67" fmla="*/ 3790567 w 8216204"/>
              <a:gd name="connsiteY67" fmla="*/ 2599343 h 3631144"/>
              <a:gd name="connsiteX68" fmla="*/ 3869951 w 8216204"/>
              <a:gd name="connsiteY68" fmla="*/ 2559659 h 3631144"/>
              <a:gd name="connsiteX69" fmla="*/ 4008872 w 8216204"/>
              <a:gd name="connsiteY69" fmla="*/ 2420762 h 3631144"/>
              <a:gd name="connsiteX70" fmla="*/ 4108102 w 8216204"/>
              <a:gd name="connsiteY70" fmla="*/ 2321551 h 3631144"/>
              <a:gd name="connsiteX71" fmla="*/ 4187485 w 8216204"/>
              <a:gd name="connsiteY71" fmla="*/ 2202497 h 3631144"/>
              <a:gd name="connsiteX72" fmla="*/ 4247023 w 8216204"/>
              <a:gd name="connsiteY72" fmla="*/ 2123128 h 3631144"/>
              <a:gd name="connsiteX73" fmla="*/ 4366099 w 8216204"/>
              <a:gd name="connsiteY73" fmla="*/ 1825493 h 3631144"/>
              <a:gd name="connsiteX74" fmla="*/ 4266869 w 8216204"/>
              <a:gd name="connsiteY74" fmla="*/ 1329435 h 3631144"/>
              <a:gd name="connsiteX75" fmla="*/ 4167639 w 8216204"/>
              <a:gd name="connsiteY75" fmla="*/ 1309593 h 3631144"/>
              <a:gd name="connsiteX76" fmla="*/ 3949335 w 8216204"/>
              <a:gd name="connsiteY76" fmla="*/ 1349277 h 3631144"/>
              <a:gd name="connsiteX77" fmla="*/ 3869951 w 8216204"/>
              <a:gd name="connsiteY77" fmla="*/ 1448489 h 3631144"/>
              <a:gd name="connsiteX78" fmla="*/ 3830259 w 8216204"/>
              <a:gd name="connsiteY78" fmla="*/ 1587385 h 3631144"/>
              <a:gd name="connsiteX79" fmla="*/ 3869951 w 8216204"/>
              <a:gd name="connsiteY79" fmla="*/ 1825493 h 3631144"/>
              <a:gd name="connsiteX80" fmla="*/ 4048564 w 8216204"/>
              <a:gd name="connsiteY80" fmla="*/ 2004074 h 3631144"/>
              <a:gd name="connsiteX81" fmla="*/ 4306561 w 8216204"/>
              <a:gd name="connsiteY81" fmla="*/ 2162812 h 3631144"/>
              <a:gd name="connsiteX82" fmla="*/ 4544712 w 8216204"/>
              <a:gd name="connsiteY82" fmla="*/ 2281866 h 3631144"/>
              <a:gd name="connsiteX83" fmla="*/ 4643941 w 8216204"/>
              <a:gd name="connsiteY83" fmla="*/ 2321551 h 3631144"/>
              <a:gd name="connsiteX84" fmla="*/ 4703479 w 8216204"/>
              <a:gd name="connsiteY84" fmla="*/ 2341393 h 3631144"/>
              <a:gd name="connsiteX85" fmla="*/ 4782863 w 8216204"/>
              <a:gd name="connsiteY85" fmla="*/ 2381078 h 3631144"/>
              <a:gd name="connsiteX86" fmla="*/ 4961476 w 8216204"/>
              <a:gd name="connsiteY86" fmla="*/ 2341393 h 3631144"/>
              <a:gd name="connsiteX87" fmla="*/ 5279010 w 8216204"/>
              <a:gd name="connsiteY87" fmla="*/ 2301709 h 3631144"/>
              <a:gd name="connsiteX88" fmla="*/ 5437777 w 8216204"/>
              <a:gd name="connsiteY88" fmla="*/ 2262024 h 3631144"/>
              <a:gd name="connsiteX89" fmla="*/ 5517161 w 8216204"/>
              <a:gd name="connsiteY89" fmla="*/ 2222339 h 3631144"/>
              <a:gd name="connsiteX90" fmla="*/ 5854541 w 8216204"/>
              <a:gd name="connsiteY90" fmla="*/ 1964389 h 3631144"/>
              <a:gd name="connsiteX91" fmla="*/ 5973617 w 8216204"/>
              <a:gd name="connsiteY91" fmla="*/ 1845335 h 3631144"/>
              <a:gd name="connsiteX92" fmla="*/ 6053000 w 8216204"/>
              <a:gd name="connsiteY92" fmla="*/ 1746124 h 3631144"/>
              <a:gd name="connsiteX93" fmla="*/ 6092692 w 8216204"/>
              <a:gd name="connsiteY93" fmla="*/ 1686597 h 3631144"/>
              <a:gd name="connsiteX94" fmla="*/ 6271305 w 8216204"/>
              <a:gd name="connsiteY94" fmla="*/ 1488174 h 3631144"/>
              <a:gd name="connsiteX95" fmla="*/ 6350689 w 8216204"/>
              <a:gd name="connsiteY95" fmla="*/ 1428647 h 3631144"/>
              <a:gd name="connsiteX96" fmla="*/ 6410227 w 8216204"/>
              <a:gd name="connsiteY96" fmla="*/ 1408804 h 3631144"/>
              <a:gd name="connsiteX97" fmla="*/ 6489610 w 8216204"/>
              <a:gd name="connsiteY97" fmla="*/ 1706439 h 3631144"/>
              <a:gd name="connsiteX98" fmla="*/ 6469764 w 8216204"/>
              <a:gd name="connsiteY98" fmla="*/ 2500132 h 3631144"/>
              <a:gd name="connsiteX99" fmla="*/ 6430072 w 8216204"/>
              <a:gd name="connsiteY99" fmla="*/ 2758082 h 3631144"/>
              <a:gd name="connsiteX100" fmla="*/ 6410227 w 8216204"/>
              <a:gd name="connsiteY100" fmla="*/ 2817609 h 3631144"/>
              <a:gd name="connsiteX101" fmla="*/ 6350689 w 8216204"/>
              <a:gd name="connsiteY101" fmla="*/ 2896978 h 3631144"/>
              <a:gd name="connsiteX102" fmla="*/ 6291151 w 8216204"/>
              <a:gd name="connsiteY102" fmla="*/ 2956505 h 3631144"/>
              <a:gd name="connsiteX103" fmla="*/ 6072846 w 8216204"/>
              <a:gd name="connsiteY103" fmla="*/ 3016032 h 3631144"/>
              <a:gd name="connsiteX104" fmla="*/ 5914079 w 8216204"/>
              <a:gd name="connsiteY104" fmla="*/ 2996190 h 3631144"/>
              <a:gd name="connsiteX105" fmla="*/ 5874387 w 8216204"/>
              <a:gd name="connsiteY105" fmla="*/ 2936663 h 3631144"/>
              <a:gd name="connsiteX106" fmla="*/ 5814849 w 8216204"/>
              <a:gd name="connsiteY106" fmla="*/ 2777924 h 3631144"/>
              <a:gd name="connsiteX107" fmla="*/ 5993463 w 8216204"/>
              <a:gd name="connsiteY107" fmla="*/ 2381078 h 3631144"/>
              <a:gd name="connsiteX108" fmla="*/ 6211768 w 8216204"/>
              <a:gd name="connsiteY108" fmla="*/ 2222339 h 3631144"/>
              <a:gd name="connsiteX109" fmla="*/ 6410227 w 8216204"/>
              <a:gd name="connsiteY109" fmla="*/ 2123128 h 3631144"/>
              <a:gd name="connsiteX110" fmla="*/ 6469764 w 8216204"/>
              <a:gd name="connsiteY110" fmla="*/ 2083443 h 3631144"/>
              <a:gd name="connsiteX111" fmla="*/ 6588840 w 8216204"/>
              <a:gd name="connsiteY111" fmla="*/ 2043758 h 3631144"/>
              <a:gd name="connsiteX112" fmla="*/ 6688069 w 8216204"/>
              <a:gd name="connsiteY112" fmla="*/ 1984231 h 3631144"/>
              <a:gd name="connsiteX113" fmla="*/ 7065141 w 8216204"/>
              <a:gd name="connsiteY113" fmla="*/ 1785808 h 3631144"/>
              <a:gd name="connsiteX114" fmla="*/ 7204063 w 8216204"/>
              <a:gd name="connsiteY114" fmla="*/ 1686597 h 3631144"/>
              <a:gd name="connsiteX115" fmla="*/ 7283446 w 8216204"/>
              <a:gd name="connsiteY115" fmla="*/ 1646912 h 3631144"/>
              <a:gd name="connsiteX116" fmla="*/ 7402522 w 8216204"/>
              <a:gd name="connsiteY116" fmla="*/ 1547701 h 3631144"/>
              <a:gd name="connsiteX117" fmla="*/ 7462059 w 8216204"/>
              <a:gd name="connsiteY117" fmla="*/ 1508016 h 3631144"/>
              <a:gd name="connsiteX118" fmla="*/ 7660518 w 8216204"/>
              <a:gd name="connsiteY118" fmla="*/ 1329435 h 3631144"/>
              <a:gd name="connsiteX119" fmla="*/ 7700210 w 8216204"/>
              <a:gd name="connsiteY119" fmla="*/ 1269908 h 3631144"/>
              <a:gd name="connsiteX120" fmla="*/ 7759748 w 8216204"/>
              <a:gd name="connsiteY120" fmla="*/ 1230224 h 3631144"/>
              <a:gd name="connsiteX121" fmla="*/ 7878823 w 8216204"/>
              <a:gd name="connsiteY121" fmla="*/ 1031800 h 3631144"/>
              <a:gd name="connsiteX122" fmla="*/ 7898669 w 8216204"/>
              <a:gd name="connsiteY122" fmla="*/ 972273 h 3631144"/>
              <a:gd name="connsiteX123" fmla="*/ 7938361 w 8216204"/>
              <a:gd name="connsiteY123" fmla="*/ 873062 h 3631144"/>
              <a:gd name="connsiteX124" fmla="*/ 7997899 w 8216204"/>
              <a:gd name="connsiteY124" fmla="*/ 515900 h 3631144"/>
              <a:gd name="connsiteX125" fmla="*/ 8037591 w 8216204"/>
              <a:gd name="connsiteY125" fmla="*/ 416689 h 3631144"/>
              <a:gd name="connsiteX126" fmla="*/ 8057437 w 8216204"/>
              <a:gd name="connsiteY126" fmla="*/ 357162 h 3631144"/>
              <a:gd name="connsiteX127" fmla="*/ 8077282 w 8216204"/>
              <a:gd name="connsiteY127" fmla="*/ 277792 h 3631144"/>
              <a:gd name="connsiteX128" fmla="*/ 8116974 w 8216204"/>
              <a:gd name="connsiteY128" fmla="*/ 198423 h 3631144"/>
              <a:gd name="connsiteX129" fmla="*/ 8156666 w 8216204"/>
              <a:gd name="connsiteY129" fmla="*/ 39685 h 3631144"/>
              <a:gd name="connsiteX130" fmla="*/ 8216204 w 8216204"/>
              <a:gd name="connsiteY130" fmla="*/ 0 h 363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216204" h="3631144">
                <a:moveTo>
                  <a:pt x="0" y="2698555"/>
                </a:moveTo>
                <a:cubicBezTo>
                  <a:pt x="227671" y="2763591"/>
                  <a:pt x="175174" y="2764864"/>
                  <a:pt x="515993" y="2718397"/>
                </a:cubicBezTo>
                <a:cubicBezTo>
                  <a:pt x="539625" y="2715175"/>
                  <a:pt x="552904" y="2686253"/>
                  <a:pt x="575531" y="2678712"/>
                </a:cubicBezTo>
                <a:cubicBezTo>
                  <a:pt x="613706" y="2665989"/>
                  <a:pt x="654914" y="2665484"/>
                  <a:pt x="694606" y="2658870"/>
                </a:cubicBezTo>
                <a:cubicBezTo>
                  <a:pt x="721067" y="2645642"/>
                  <a:pt x="748303" y="2633861"/>
                  <a:pt x="773990" y="2619186"/>
                </a:cubicBezTo>
                <a:cubicBezTo>
                  <a:pt x="794699" y="2607354"/>
                  <a:pt x="812195" y="2590166"/>
                  <a:pt x="833528" y="2579501"/>
                </a:cubicBezTo>
                <a:cubicBezTo>
                  <a:pt x="852239" y="2570147"/>
                  <a:pt x="874354" y="2569013"/>
                  <a:pt x="893065" y="2559659"/>
                </a:cubicBezTo>
                <a:cubicBezTo>
                  <a:pt x="927566" y="2542412"/>
                  <a:pt x="959585" y="2520572"/>
                  <a:pt x="992295" y="2500132"/>
                </a:cubicBezTo>
                <a:cubicBezTo>
                  <a:pt x="1012521" y="2487493"/>
                  <a:pt x="1032424" y="2474308"/>
                  <a:pt x="1051833" y="2460447"/>
                </a:cubicBezTo>
                <a:cubicBezTo>
                  <a:pt x="1105937" y="2421808"/>
                  <a:pt x="1148328" y="2392295"/>
                  <a:pt x="1190754" y="2341393"/>
                </a:cubicBezTo>
                <a:cubicBezTo>
                  <a:pt x="1206023" y="2323073"/>
                  <a:pt x="1217215" y="2301708"/>
                  <a:pt x="1230446" y="2281866"/>
                </a:cubicBezTo>
                <a:cubicBezTo>
                  <a:pt x="1237061" y="2242181"/>
                  <a:pt x="1241563" y="2202086"/>
                  <a:pt x="1250292" y="2162812"/>
                </a:cubicBezTo>
                <a:cubicBezTo>
                  <a:pt x="1254830" y="2142394"/>
                  <a:pt x="1264127" y="2123319"/>
                  <a:pt x="1270138" y="2103285"/>
                </a:cubicBezTo>
                <a:cubicBezTo>
                  <a:pt x="1283977" y="2057164"/>
                  <a:pt x="1296599" y="2010688"/>
                  <a:pt x="1309829" y="1964389"/>
                </a:cubicBezTo>
                <a:cubicBezTo>
                  <a:pt x="1296599" y="1851949"/>
                  <a:pt x="1286935" y="1739032"/>
                  <a:pt x="1270138" y="1627070"/>
                </a:cubicBezTo>
                <a:cubicBezTo>
                  <a:pt x="1267035" y="1606385"/>
                  <a:pt x="1266626" y="1580608"/>
                  <a:pt x="1250292" y="1567543"/>
                </a:cubicBezTo>
                <a:cubicBezTo>
                  <a:pt x="1228992" y="1550506"/>
                  <a:pt x="1197369" y="1554315"/>
                  <a:pt x="1170908" y="1547701"/>
                </a:cubicBezTo>
                <a:cubicBezTo>
                  <a:pt x="1091524" y="1554315"/>
                  <a:pt x="1009352" y="1545663"/>
                  <a:pt x="932757" y="1567543"/>
                </a:cubicBezTo>
                <a:cubicBezTo>
                  <a:pt x="909825" y="1574094"/>
                  <a:pt x="893065" y="1603221"/>
                  <a:pt x="893065" y="1627070"/>
                </a:cubicBezTo>
                <a:cubicBezTo>
                  <a:pt x="893065" y="1688050"/>
                  <a:pt x="905482" y="1751111"/>
                  <a:pt x="932757" y="1805651"/>
                </a:cubicBezTo>
                <a:cubicBezTo>
                  <a:pt x="947551" y="1835233"/>
                  <a:pt x="987248" y="1843401"/>
                  <a:pt x="1012141" y="1865178"/>
                </a:cubicBezTo>
                <a:cubicBezTo>
                  <a:pt x="1040303" y="1889816"/>
                  <a:pt x="1068146" y="1915330"/>
                  <a:pt x="1091524" y="1944547"/>
                </a:cubicBezTo>
                <a:cubicBezTo>
                  <a:pt x="1121324" y="1981790"/>
                  <a:pt x="1155822" y="2018352"/>
                  <a:pt x="1170908" y="2063601"/>
                </a:cubicBezTo>
                <a:cubicBezTo>
                  <a:pt x="1182769" y="2099178"/>
                  <a:pt x="1205922" y="2177978"/>
                  <a:pt x="1230446" y="2202497"/>
                </a:cubicBezTo>
                <a:cubicBezTo>
                  <a:pt x="1340556" y="2312587"/>
                  <a:pt x="1321348" y="2261382"/>
                  <a:pt x="1428905" y="2301709"/>
                </a:cubicBezTo>
                <a:cubicBezTo>
                  <a:pt x="1456605" y="2312095"/>
                  <a:pt x="1481827" y="2328165"/>
                  <a:pt x="1508288" y="2341393"/>
                </a:cubicBezTo>
                <a:cubicBezTo>
                  <a:pt x="1633979" y="2334779"/>
                  <a:pt x="1760650" y="2338554"/>
                  <a:pt x="1885361" y="2321551"/>
                </a:cubicBezTo>
                <a:cubicBezTo>
                  <a:pt x="1908993" y="2318329"/>
                  <a:pt x="1923565" y="2292531"/>
                  <a:pt x="1944898" y="2281866"/>
                </a:cubicBezTo>
                <a:cubicBezTo>
                  <a:pt x="1963609" y="2272512"/>
                  <a:pt x="1984590" y="2268638"/>
                  <a:pt x="2004436" y="2262024"/>
                </a:cubicBezTo>
                <a:cubicBezTo>
                  <a:pt x="2051357" y="2215112"/>
                  <a:pt x="2089565" y="2182524"/>
                  <a:pt x="2123511" y="2123128"/>
                </a:cubicBezTo>
                <a:cubicBezTo>
                  <a:pt x="2133890" y="2104969"/>
                  <a:pt x="2134002" y="2082308"/>
                  <a:pt x="2143357" y="2063601"/>
                </a:cubicBezTo>
                <a:cubicBezTo>
                  <a:pt x="2154024" y="2042271"/>
                  <a:pt x="2172382" y="2025404"/>
                  <a:pt x="2183049" y="2004074"/>
                </a:cubicBezTo>
                <a:cubicBezTo>
                  <a:pt x="2245617" y="1878961"/>
                  <a:pt x="2130443" y="2012325"/>
                  <a:pt x="2282279" y="1845335"/>
                </a:cubicBezTo>
                <a:cubicBezTo>
                  <a:pt x="2312737" y="1811838"/>
                  <a:pt x="2399474" y="1713889"/>
                  <a:pt x="2460892" y="1686597"/>
                </a:cubicBezTo>
                <a:cubicBezTo>
                  <a:pt x="2499125" y="1669608"/>
                  <a:pt x="2579967" y="1646912"/>
                  <a:pt x="2579967" y="1646912"/>
                </a:cubicBezTo>
                <a:cubicBezTo>
                  <a:pt x="2794650" y="1718459"/>
                  <a:pt x="2654981" y="1650731"/>
                  <a:pt x="2619659" y="2162812"/>
                </a:cubicBezTo>
                <a:cubicBezTo>
                  <a:pt x="2616839" y="2203697"/>
                  <a:pt x="2591489" y="2261390"/>
                  <a:pt x="2579967" y="2301709"/>
                </a:cubicBezTo>
                <a:cubicBezTo>
                  <a:pt x="2572474" y="2327930"/>
                  <a:pt x="2567614" y="2354857"/>
                  <a:pt x="2560121" y="2381078"/>
                </a:cubicBezTo>
                <a:cubicBezTo>
                  <a:pt x="2554374" y="2401189"/>
                  <a:pt x="2546022" y="2420494"/>
                  <a:pt x="2540275" y="2440605"/>
                </a:cubicBezTo>
                <a:cubicBezTo>
                  <a:pt x="2525886" y="2490957"/>
                  <a:pt x="2520979" y="2531922"/>
                  <a:pt x="2500584" y="2579501"/>
                </a:cubicBezTo>
                <a:cubicBezTo>
                  <a:pt x="2488930" y="2606689"/>
                  <a:pt x="2474123" y="2632414"/>
                  <a:pt x="2460892" y="2658870"/>
                </a:cubicBezTo>
                <a:cubicBezTo>
                  <a:pt x="2428178" y="2822409"/>
                  <a:pt x="2467541" y="2699825"/>
                  <a:pt x="2381508" y="2837451"/>
                </a:cubicBezTo>
                <a:cubicBezTo>
                  <a:pt x="2365828" y="2862534"/>
                  <a:pt x="2360755" y="2894098"/>
                  <a:pt x="2341816" y="2916820"/>
                </a:cubicBezTo>
                <a:cubicBezTo>
                  <a:pt x="2293902" y="2974307"/>
                  <a:pt x="2227957" y="3015694"/>
                  <a:pt x="2183049" y="3075559"/>
                </a:cubicBezTo>
                <a:cubicBezTo>
                  <a:pt x="2163203" y="3102015"/>
                  <a:pt x="2145037" y="3129819"/>
                  <a:pt x="2123511" y="3154928"/>
                </a:cubicBezTo>
                <a:cubicBezTo>
                  <a:pt x="2105246" y="3176234"/>
                  <a:pt x="2080814" y="3192005"/>
                  <a:pt x="2063974" y="3214455"/>
                </a:cubicBezTo>
                <a:cubicBezTo>
                  <a:pt x="1916022" y="3411690"/>
                  <a:pt x="2085537" y="3232581"/>
                  <a:pt x="1944898" y="3373194"/>
                </a:cubicBezTo>
                <a:cubicBezTo>
                  <a:pt x="1931668" y="3406264"/>
                  <a:pt x="1924967" y="3442770"/>
                  <a:pt x="1905207" y="3472405"/>
                </a:cubicBezTo>
                <a:cubicBezTo>
                  <a:pt x="1837488" y="3573965"/>
                  <a:pt x="1839561" y="3540582"/>
                  <a:pt x="1746439" y="3571617"/>
                </a:cubicBezTo>
                <a:cubicBezTo>
                  <a:pt x="1712643" y="3582880"/>
                  <a:pt x="1680566" y="3598795"/>
                  <a:pt x="1647210" y="3611301"/>
                </a:cubicBezTo>
                <a:cubicBezTo>
                  <a:pt x="1627622" y="3618645"/>
                  <a:pt x="1607518" y="3624530"/>
                  <a:pt x="1587672" y="3631144"/>
                </a:cubicBezTo>
                <a:cubicBezTo>
                  <a:pt x="1561211" y="3617916"/>
                  <a:pt x="1529209" y="3612376"/>
                  <a:pt x="1508288" y="3591459"/>
                </a:cubicBezTo>
                <a:cubicBezTo>
                  <a:pt x="1429528" y="3512713"/>
                  <a:pt x="1431469" y="3482659"/>
                  <a:pt x="1409059" y="3393036"/>
                </a:cubicBezTo>
                <a:cubicBezTo>
                  <a:pt x="1415674" y="3293824"/>
                  <a:pt x="1406127" y="3192189"/>
                  <a:pt x="1428905" y="3095401"/>
                </a:cubicBezTo>
                <a:cubicBezTo>
                  <a:pt x="1434369" y="3072185"/>
                  <a:pt x="1468217" y="3068355"/>
                  <a:pt x="1488443" y="3055716"/>
                </a:cubicBezTo>
                <a:cubicBezTo>
                  <a:pt x="1521153" y="3035276"/>
                  <a:pt x="1553171" y="3013437"/>
                  <a:pt x="1587672" y="2996190"/>
                </a:cubicBezTo>
                <a:cubicBezTo>
                  <a:pt x="1664341" y="2957863"/>
                  <a:pt x="1764450" y="2932046"/>
                  <a:pt x="1845669" y="2916820"/>
                </a:cubicBezTo>
                <a:cubicBezTo>
                  <a:pt x="1898090" y="2906993"/>
                  <a:pt x="1951570" y="2904025"/>
                  <a:pt x="2004436" y="2896978"/>
                </a:cubicBezTo>
                <a:lnTo>
                  <a:pt x="2143357" y="2877136"/>
                </a:lnTo>
                <a:cubicBezTo>
                  <a:pt x="2295509" y="2890364"/>
                  <a:pt x="2448093" y="2899317"/>
                  <a:pt x="2599813" y="2916820"/>
                </a:cubicBezTo>
                <a:cubicBezTo>
                  <a:pt x="2620594" y="2919217"/>
                  <a:pt x="2641944" y="2925061"/>
                  <a:pt x="2659351" y="2936663"/>
                </a:cubicBezTo>
                <a:cubicBezTo>
                  <a:pt x="2808011" y="3035752"/>
                  <a:pt x="2636860" y="2968852"/>
                  <a:pt x="2778426" y="3016032"/>
                </a:cubicBezTo>
                <a:cubicBezTo>
                  <a:pt x="2789138" y="3014502"/>
                  <a:pt x="3015764" y="2983232"/>
                  <a:pt x="3036423" y="2976347"/>
                </a:cubicBezTo>
                <a:cubicBezTo>
                  <a:pt x="3078522" y="2962316"/>
                  <a:pt x="3116706" y="2938367"/>
                  <a:pt x="3155498" y="2916820"/>
                </a:cubicBezTo>
                <a:cubicBezTo>
                  <a:pt x="3239538" y="2870140"/>
                  <a:pt x="3193845" y="2876127"/>
                  <a:pt x="3294420" y="2837451"/>
                </a:cubicBezTo>
                <a:cubicBezTo>
                  <a:pt x="3352995" y="2814926"/>
                  <a:pt x="3414763" y="2801228"/>
                  <a:pt x="3473033" y="2777924"/>
                </a:cubicBezTo>
                <a:cubicBezTo>
                  <a:pt x="3543905" y="2749580"/>
                  <a:pt x="3586758" y="2735627"/>
                  <a:pt x="3651646" y="2698555"/>
                </a:cubicBezTo>
                <a:cubicBezTo>
                  <a:pt x="3749612" y="2642585"/>
                  <a:pt x="3676977" y="2670324"/>
                  <a:pt x="3790567" y="2599343"/>
                </a:cubicBezTo>
                <a:cubicBezTo>
                  <a:pt x="3815655" y="2583666"/>
                  <a:pt x="3843490" y="2572887"/>
                  <a:pt x="3869951" y="2559659"/>
                </a:cubicBezTo>
                <a:lnTo>
                  <a:pt x="4008872" y="2420762"/>
                </a:lnTo>
                <a:cubicBezTo>
                  <a:pt x="4041948" y="2387691"/>
                  <a:pt x="4082154" y="2360466"/>
                  <a:pt x="4108102" y="2321551"/>
                </a:cubicBezTo>
                <a:cubicBezTo>
                  <a:pt x="4134563" y="2281866"/>
                  <a:pt x="4160129" y="2241570"/>
                  <a:pt x="4187485" y="2202497"/>
                </a:cubicBezTo>
                <a:cubicBezTo>
                  <a:pt x="4206453" y="2175404"/>
                  <a:pt x="4230356" y="2151694"/>
                  <a:pt x="4247023" y="2123128"/>
                </a:cubicBezTo>
                <a:cubicBezTo>
                  <a:pt x="4331797" y="1977829"/>
                  <a:pt x="4323294" y="1975281"/>
                  <a:pt x="4366099" y="1825493"/>
                </a:cubicBezTo>
                <a:cubicBezTo>
                  <a:pt x="4336045" y="1464917"/>
                  <a:pt x="4476031" y="1381715"/>
                  <a:pt x="4266869" y="1329435"/>
                </a:cubicBezTo>
                <a:cubicBezTo>
                  <a:pt x="4234144" y="1321255"/>
                  <a:pt x="4200716" y="1316207"/>
                  <a:pt x="4167639" y="1309593"/>
                </a:cubicBezTo>
                <a:cubicBezTo>
                  <a:pt x="4094871" y="1322821"/>
                  <a:pt x="4016359" y="1318005"/>
                  <a:pt x="3949335" y="1349277"/>
                </a:cubicBezTo>
                <a:cubicBezTo>
                  <a:pt x="3910953" y="1367185"/>
                  <a:pt x="3892402" y="1412575"/>
                  <a:pt x="3869951" y="1448489"/>
                </a:cubicBezTo>
                <a:cubicBezTo>
                  <a:pt x="3858088" y="1467466"/>
                  <a:pt x="3833524" y="1574326"/>
                  <a:pt x="3830259" y="1587385"/>
                </a:cubicBezTo>
                <a:cubicBezTo>
                  <a:pt x="3843490" y="1666754"/>
                  <a:pt x="3843166" y="1749617"/>
                  <a:pt x="3869951" y="1825493"/>
                </a:cubicBezTo>
                <a:cubicBezTo>
                  <a:pt x="3891653" y="1886972"/>
                  <a:pt x="4000406" y="1969056"/>
                  <a:pt x="4048564" y="2004074"/>
                </a:cubicBezTo>
                <a:cubicBezTo>
                  <a:pt x="4126514" y="2060755"/>
                  <a:pt x="4221817" y="2118218"/>
                  <a:pt x="4306561" y="2162812"/>
                </a:cubicBezTo>
                <a:cubicBezTo>
                  <a:pt x="4385101" y="2204141"/>
                  <a:pt x="4462307" y="2248910"/>
                  <a:pt x="4544712" y="2281866"/>
                </a:cubicBezTo>
                <a:cubicBezTo>
                  <a:pt x="4577788" y="2295094"/>
                  <a:pt x="4610585" y="2309045"/>
                  <a:pt x="4643941" y="2321551"/>
                </a:cubicBezTo>
                <a:cubicBezTo>
                  <a:pt x="4663529" y="2328895"/>
                  <a:pt x="4684251" y="2333154"/>
                  <a:pt x="4703479" y="2341393"/>
                </a:cubicBezTo>
                <a:cubicBezTo>
                  <a:pt x="4730671" y="2353045"/>
                  <a:pt x="4756402" y="2367850"/>
                  <a:pt x="4782863" y="2381078"/>
                </a:cubicBezTo>
                <a:cubicBezTo>
                  <a:pt x="4887837" y="2346091"/>
                  <a:pt x="4807796" y="2369329"/>
                  <a:pt x="4961476" y="2341393"/>
                </a:cubicBezTo>
                <a:cubicBezTo>
                  <a:pt x="5166533" y="2304117"/>
                  <a:pt x="4953076" y="2331333"/>
                  <a:pt x="5279010" y="2301709"/>
                </a:cubicBezTo>
                <a:cubicBezTo>
                  <a:pt x="5337248" y="2290063"/>
                  <a:pt x="5384382" y="2284904"/>
                  <a:pt x="5437777" y="2262024"/>
                </a:cubicBezTo>
                <a:cubicBezTo>
                  <a:pt x="5464969" y="2250372"/>
                  <a:pt x="5491299" y="2236704"/>
                  <a:pt x="5517161" y="2222339"/>
                </a:cubicBezTo>
                <a:cubicBezTo>
                  <a:pt x="5648726" y="2149260"/>
                  <a:pt x="5737495" y="2081413"/>
                  <a:pt x="5854541" y="1964389"/>
                </a:cubicBezTo>
                <a:cubicBezTo>
                  <a:pt x="5894233" y="1924704"/>
                  <a:pt x="5938550" y="1889160"/>
                  <a:pt x="5973617" y="1845335"/>
                </a:cubicBezTo>
                <a:cubicBezTo>
                  <a:pt x="6000078" y="1812265"/>
                  <a:pt x="6027585" y="1780005"/>
                  <a:pt x="6053000" y="1746124"/>
                </a:cubicBezTo>
                <a:cubicBezTo>
                  <a:pt x="6067311" y="1727046"/>
                  <a:pt x="6078381" y="1705675"/>
                  <a:pt x="6092692" y="1686597"/>
                </a:cubicBezTo>
                <a:cubicBezTo>
                  <a:pt x="6151690" y="1607947"/>
                  <a:pt x="6196908" y="1554293"/>
                  <a:pt x="6271305" y="1488174"/>
                </a:cubicBezTo>
                <a:cubicBezTo>
                  <a:pt x="6296027" y="1466203"/>
                  <a:pt x="6321971" y="1445054"/>
                  <a:pt x="6350689" y="1428647"/>
                </a:cubicBezTo>
                <a:cubicBezTo>
                  <a:pt x="6368853" y="1418270"/>
                  <a:pt x="6390381" y="1415418"/>
                  <a:pt x="6410227" y="1408804"/>
                </a:cubicBezTo>
                <a:cubicBezTo>
                  <a:pt x="6482488" y="1625552"/>
                  <a:pt x="6459446" y="1525491"/>
                  <a:pt x="6489610" y="1706439"/>
                </a:cubicBezTo>
                <a:cubicBezTo>
                  <a:pt x="6482995" y="1971003"/>
                  <a:pt x="6480559" y="2235705"/>
                  <a:pt x="6469764" y="2500132"/>
                </a:cubicBezTo>
                <a:cubicBezTo>
                  <a:pt x="6465575" y="2602751"/>
                  <a:pt x="6455946" y="2667537"/>
                  <a:pt x="6430072" y="2758082"/>
                </a:cubicBezTo>
                <a:cubicBezTo>
                  <a:pt x="6424325" y="2778193"/>
                  <a:pt x="6420606" y="2799450"/>
                  <a:pt x="6410227" y="2817609"/>
                </a:cubicBezTo>
                <a:cubicBezTo>
                  <a:pt x="6393816" y="2846323"/>
                  <a:pt x="6372215" y="2871869"/>
                  <a:pt x="6350689" y="2896978"/>
                </a:cubicBezTo>
                <a:cubicBezTo>
                  <a:pt x="6332423" y="2918284"/>
                  <a:pt x="6314950" y="2941633"/>
                  <a:pt x="6291151" y="2956505"/>
                </a:cubicBezTo>
                <a:cubicBezTo>
                  <a:pt x="6221612" y="2999959"/>
                  <a:pt x="6151321" y="3002956"/>
                  <a:pt x="6072846" y="3016032"/>
                </a:cubicBezTo>
                <a:cubicBezTo>
                  <a:pt x="6019924" y="3009418"/>
                  <a:pt x="5963600" y="3015995"/>
                  <a:pt x="5914079" y="2996190"/>
                </a:cubicBezTo>
                <a:cubicBezTo>
                  <a:pt x="5891935" y="2987334"/>
                  <a:pt x="5886221" y="2957369"/>
                  <a:pt x="5874387" y="2936663"/>
                </a:cubicBezTo>
                <a:cubicBezTo>
                  <a:pt x="5828263" y="2855961"/>
                  <a:pt x="5836555" y="2864732"/>
                  <a:pt x="5814849" y="2777924"/>
                </a:cubicBezTo>
                <a:cubicBezTo>
                  <a:pt x="5874387" y="2645642"/>
                  <a:pt x="5920360" y="2506375"/>
                  <a:pt x="5993463" y="2381078"/>
                </a:cubicBezTo>
                <a:cubicBezTo>
                  <a:pt x="6009213" y="2354083"/>
                  <a:pt x="6193416" y="2232660"/>
                  <a:pt x="6211768" y="2222339"/>
                </a:cubicBezTo>
                <a:cubicBezTo>
                  <a:pt x="6276231" y="2186085"/>
                  <a:pt x="6348687" y="2164148"/>
                  <a:pt x="6410227" y="2123128"/>
                </a:cubicBezTo>
                <a:cubicBezTo>
                  <a:pt x="6430073" y="2109900"/>
                  <a:pt x="6447969" y="2093128"/>
                  <a:pt x="6469764" y="2083443"/>
                </a:cubicBezTo>
                <a:cubicBezTo>
                  <a:pt x="6507997" y="2066453"/>
                  <a:pt x="6552962" y="2065281"/>
                  <a:pt x="6588840" y="2043758"/>
                </a:cubicBezTo>
                <a:cubicBezTo>
                  <a:pt x="6621916" y="2023916"/>
                  <a:pt x="6653979" y="2002276"/>
                  <a:pt x="6688069" y="1984231"/>
                </a:cubicBezTo>
                <a:cubicBezTo>
                  <a:pt x="6821764" y="1913464"/>
                  <a:pt x="6940596" y="1865858"/>
                  <a:pt x="7065141" y="1785808"/>
                </a:cubicBezTo>
                <a:cubicBezTo>
                  <a:pt x="7113010" y="1755041"/>
                  <a:pt x="7156053" y="1717143"/>
                  <a:pt x="7204063" y="1686597"/>
                </a:cubicBezTo>
                <a:cubicBezTo>
                  <a:pt x="7229023" y="1670717"/>
                  <a:pt x="7259209" y="1663875"/>
                  <a:pt x="7283446" y="1646912"/>
                </a:cubicBezTo>
                <a:cubicBezTo>
                  <a:pt x="7325773" y="1617289"/>
                  <a:pt x="7361739" y="1579416"/>
                  <a:pt x="7402522" y="1547701"/>
                </a:cubicBezTo>
                <a:cubicBezTo>
                  <a:pt x="7421350" y="1533060"/>
                  <a:pt x="7444330" y="1523969"/>
                  <a:pt x="7462059" y="1508016"/>
                </a:cubicBezTo>
                <a:cubicBezTo>
                  <a:pt x="7684613" y="1307754"/>
                  <a:pt x="7522176" y="1421648"/>
                  <a:pt x="7660518" y="1329435"/>
                </a:cubicBezTo>
                <a:cubicBezTo>
                  <a:pt x="7673749" y="1309593"/>
                  <a:pt x="7683345" y="1286770"/>
                  <a:pt x="7700210" y="1269908"/>
                </a:cubicBezTo>
                <a:cubicBezTo>
                  <a:pt x="7717076" y="1253045"/>
                  <a:pt x="7744041" y="1248172"/>
                  <a:pt x="7759748" y="1230224"/>
                </a:cubicBezTo>
                <a:cubicBezTo>
                  <a:pt x="7799255" y="1185081"/>
                  <a:pt x="7852705" y="1092731"/>
                  <a:pt x="7878823" y="1031800"/>
                </a:cubicBezTo>
                <a:cubicBezTo>
                  <a:pt x="7887063" y="1012576"/>
                  <a:pt x="7891324" y="991857"/>
                  <a:pt x="7898669" y="972273"/>
                </a:cubicBezTo>
                <a:cubicBezTo>
                  <a:pt x="7911178" y="938923"/>
                  <a:pt x="7925130" y="906132"/>
                  <a:pt x="7938361" y="873062"/>
                </a:cubicBezTo>
                <a:cubicBezTo>
                  <a:pt x="7948553" y="791542"/>
                  <a:pt x="7970543" y="584276"/>
                  <a:pt x="7997899" y="515900"/>
                </a:cubicBezTo>
                <a:cubicBezTo>
                  <a:pt x="8011130" y="482830"/>
                  <a:pt x="8025082" y="450039"/>
                  <a:pt x="8037591" y="416689"/>
                </a:cubicBezTo>
                <a:cubicBezTo>
                  <a:pt x="8044936" y="397105"/>
                  <a:pt x="8051690" y="377273"/>
                  <a:pt x="8057437" y="357162"/>
                </a:cubicBezTo>
                <a:cubicBezTo>
                  <a:pt x="8064930" y="330940"/>
                  <a:pt x="8067705" y="303326"/>
                  <a:pt x="8077282" y="277792"/>
                </a:cubicBezTo>
                <a:cubicBezTo>
                  <a:pt x="8087670" y="250096"/>
                  <a:pt x="8103743" y="224879"/>
                  <a:pt x="8116974" y="198423"/>
                </a:cubicBezTo>
                <a:cubicBezTo>
                  <a:pt x="8117963" y="193480"/>
                  <a:pt x="8140393" y="60023"/>
                  <a:pt x="8156666" y="39685"/>
                </a:cubicBezTo>
                <a:cubicBezTo>
                  <a:pt x="8171567" y="21062"/>
                  <a:pt x="8216204" y="0"/>
                  <a:pt x="8216204" y="0"/>
                </a:cubicBezTo>
              </a:path>
            </a:pathLst>
          </a:custGeom>
          <a:ln w="50800">
            <a:solidFill>
              <a:srgbClr val="FFA01C"/>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8D33"/>
              </a:solidFill>
            </a:endParaRPr>
          </a:p>
        </p:txBody>
      </p:sp>
    </p:spTree>
    <p:extLst>
      <p:ext uri="{BB962C8B-B14F-4D97-AF65-F5344CB8AC3E}">
        <p14:creationId xmlns:p14="http://schemas.microsoft.com/office/powerpoint/2010/main" val="251183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College Earnings </a:t>
            </a:r>
            <a:r>
              <a:rPr lang="en-US" dirty="0" smtClean="0"/>
              <a:t>Premium</a:t>
            </a:r>
            <a:endParaRPr lang="en-US" dirty="0"/>
          </a:p>
        </p:txBody>
      </p:sp>
      <p:sp>
        <p:nvSpPr>
          <p:cNvPr id="3" name="Subtitle 2"/>
          <p:cNvSpPr>
            <a:spLocks noGrp="1"/>
          </p:cNvSpPr>
          <p:nvPr>
            <p:ph type="subTitle" idx="1"/>
          </p:nvPr>
        </p:nvSpPr>
        <p:spPr>
          <a:xfrm>
            <a:off x="457200" y="5198509"/>
            <a:ext cx="8229600" cy="397935"/>
          </a:xfrm>
        </p:spPr>
        <p:txBody>
          <a:bodyPr>
            <a:normAutofit fontScale="92500" lnSpcReduction="10000"/>
          </a:bodyPr>
          <a:lstStyle/>
          <a:p>
            <a:r>
              <a:rPr lang="en-US" dirty="0"/>
              <a:t>Source: </a:t>
            </a:r>
            <a:r>
              <a:rPr lang="en-US" dirty="0" err="1"/>
              <a:t>Carnevale</a:t>
            </a:r>
            <a:r>
              <a:rPr lang="en-US" dirty="0"/>
              <a:t>, </a:t>
            </a:r>
            <a:r>
              <a:rPr lang="en-US" dirty="0" err="1"/>
              <a:t>Jayasundera</a:t>
            </a:r>
            <a:r>
              <a:rPr lang="en-US" dirty="0"/>
              <a:t>, and </a:t>
            </a:r>
            <a:r>
              <a:rPr lang="en-US" dirty="0" err="1"/>
              <a:t>Cheah</a:t>
            </a:r>
            <a:r>
              <a:rPr lang="en-US" dirty="0"/>
              <a:t> (2013)</a:t>
            </a:r>
          </a:p>
        </p:txBody>
      </p:sp>
      <p:pic>
        <p:nvPicPr>
          <p:cNvPr id="4" name="Picture 3" descr="Figure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396992"/>
            <a:ext cx="8320486" cy="3639070"/>
          </a:xfrm>
          <a:prstGeom prst="rect">
            <a:avLst/>
          </a:prstGeom>
        </p:spPr>
      </p:pic>
      <p:sp>
        <p:nvSpPr>
          <p:cNvPr id="6" name="Rectangle 5"/>
          <p:cNvSpPr/>
          <p:nvPr/>
        </p:nvSpPr>
        <p:spPr>
          <a:xfrm>
            <a:off x="1524000" y="609600"/>
            <a:ext cx="5878532" cy="584775"/>
          </a:xfrm>
          <a:prstGeom prst="rect">
            <a:avLst/>
          </a:prstGeom>
        </p:spPr>
        <p:txBody>
          <a:bodyPr wrap="none">
            <a:spAutoFit/>
          </a:bodyPr>
          <a:lstStyle/>
          <a:p>
            <a:r>
              <a:rPr lang="en-US" sz="3200" dirty="0"/>
              <a:t>The College Earnings Premium</a:t>
            </a:r>
          </a:p>
        </p:txBody>
      </p:sp>
    </p:spTree>
    <p:extLst>
      <p:ext uri="{BB962C8B-B14F-4D97-AF65-F5344CB8AC3E}">
        <p14:creationId xmlns:p14="http://schemas.microsoft.com/office/powerpoint/2010/main" val="404267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(8) Become familiar with data (part 2)</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err="1" smtClean="0"/>
              <a:t>DataBriefs</a:t>
            </a:r>
            <a:r>
              <a:rPr lang="en-US" dirty="0" smtClean="0"/>
              <a:t>, Reports, Presentations, </a:t>
            </a:r>
            <a:r>
              <a:rPr lang="en-US" dirty="0" err="1" smtClean="0"/>
              <a:t>SnaapShot</a:t>
            </a:r>
            <a:endParaRPr lang="en-US" dirty="0" smtClean="0"/>
          </a:p>
          <a:p>
            <a:pPr marL="0" indent="0">
              <a:buNone/>
            </a:pPr>
            <a:r>
              <a:rPr lang="en-US" dirty="0">
                <a:hlinkClick r:id="rId3"/>
              </a:rPr>
              <a:t>www.snaap.indiana.edu</a:t>
            </a:r>
            <a:endParaRPr lang="en-US" dirty="0"/>
          </a:p>
          <a:p>
            <a:pPr marL="0" indent="0">
              <a:buNone/>
            </a:pPr>
            <a:endParaRPr lang="en-US" dirty="0"/>
          </a:p>
          <a:p>
            <a:pPr marL="0" indent="0">
              <a:buNone/>
            </a:pPr>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667000"/>
            <a:ext cx="8963025" cy="408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344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1"/>
                </a:solidFill>
              </a:rPr>
              <a:t>SNAAP data on overall satisfaction of arts alumni</a:t>
            </a:r>
            <a:endParaRPr lang="en-US" dirty="0">
              <a:solidFill>
                <a:schemeClr val="tx1"/>
              </a:solidFill>
            </a:endParaRPr>
          </a:p>
        </p:txBody>
      </p:sp>
      <p:sp>
        <p:nvSpPr>
          <p:cNvPr id="3" name="Content Placeholder 2"/>
          <p:cNvSpPr>
            <a:spLocks noGrp="1"/>
          </p:cNvSpPr>
          <p:nvPr>
            <p:ph idx="1"/>
          </p:nvPr>
        </p:nvSpPr>
        <p:spPr/>
        <p:txBody>
          <a:bodyPr>
            <a:normAutofit/>
          </a:bodyPr>
          <a:lstStyle/>
          <a:p>
            <a:endParaRPr lang="en-US" sz="3200" dirty="0" smtClean="0"/>
          </a:p>
          <a:p>
            <a:r>
              <a:rPr lang="en-US" sz="3200" dirty="0" smtClean="0"/>
              <a:t>76% would attend their institution again</a:t>
            </a:r>
          </a:p>
          <a:p>
            <a:r>
              <a:rPr lang="en-US" sz="3200" dirty="0" smtClean="0"/>
              <a:t>90% say their overall experience in art school was either very good or excellent.</a:t>
            </a:r>
          </a:p>
          <a:p>
            <a:r>
              <a:rPr lang="en-US" sz="3200" dirty="0" smtClean="0"/>
              <a:t>87% are satisfied with their current jobs</a:t>
            </a:r>
          </a:p>
          <a:p>
            <a:r>
              <a:rPr lang="en-US" sz="3200" dirty="0" smtClean="0"/>
              <a:t>82% are satisfied with their ability to be creative in their work</a:t>
            </a:r>
          </a:p>
          <a:p>
            <a:endParaRPr lang="en-US" dirty="0"/>
          </a:p>
        </p:txBody>
      </p:sp>
      <p:pic>
        <p:nvPicPr>
          <p:cNvPr id="5" name="Picture 4"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29948189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SNAAP data on how long to first job</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13035498"/>
              </p:ext>
            </p:extLst>
          </p:nvPr>
        </p:nvGraphicFramePr>
        <p:xfrm>
          <a:off x="838200" y="1870074"/>
          <a:ext cx="7086601" cy="4534861"/>
        </p:xfrm>
        <a:graphic>
          <a:graphicData uri="http://schemas.openxmlformats.org/drawingml/2006/table">
            <a:tbl>
              <a:tblPr>
                <a:tableStyleId>{5C22544A-7EE6-4342-B048-85BDC9FD1C3A}</a:tableStyleId>
              </a:tblPr>
              <a:tblGrid>
                <a:gridCol w="4800600"/>
                <a:gridCol w="304800"/>
                <a:gridCol w="1981201"/>
              </a:tblGrid>
              <a:tr h="872358">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ct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en-US" sz="1800" b="1" u="none" strike="noStrike" dirty="0">
                          <a:effectLst/>
                        </a:rPr>
                        <a:t>Theater </a:t>
                      </a:r>
                      <a:r>
                        <a:rPr lang="en-US" sz="1800" b="1" u="none" strike="noStrike" dirty="0" smtClean="0">
                          <a:effectLst/>
                        </a:rPr>
                        <a:t>Majors (UG)</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r>
              <a:tr h="609266">
                <a:tc>
                  <a:txBody>
                    <a:bodyPr/>
                    <a:lstStyle/>
                    <a:p>
                      <a:pPr algn="l" fontAlgn="t"/>
                      <a:r>
                        <a:rPr lang="en-US" sz="1800" u="none" strike="noStrike" dirty="0">
                          <a:effectLst/>
                        </a:rPr>
                        <a:t>Obtained work prior to leaving [INSTITUTION]</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34%</a:t>
                      </a:r>
                      <a:endParaRPr lang="en-US" sz="1800" b="0" i="0" u="none" strike="noStrike" dirty="0">
                        <a:solidFill>
                          <a:srgbClr val="000000"/>
                        </a:solidFill>
                        <a:effectLst/>
                        <a:latin typeface="Arial" panose="020B0604020202020204" pitchFamily="34" charset="0"/>
                      </a:endParaRPr>
                    </a:p>
                  </a:txBody>
                  <a:tcPr marL="9525" marR="9525" marT="9525" marB="0" anchor="ctr"/>
                </a:tc>
              </a:tr>
              <a:tr h="775430">
                <a:tc>
                  <a:txBody>
                    <a:bodyPr/>
                    <a:lstStyle/>
                    <a:p>
                      <a:pPr algn="l" fontAlgn="t"/>
                      <a:r>
                        <a:rPr lang="en-US" sz="1800" u="none" strike="noStrike" dirty="0">
                          <a:effectLst/>
                        </a:rPr>
                        <a:t>Obtained work in less than four months</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32%</a:t>
                      </a:r>
                      <a:endParaRPr lang="en-US" sz="1800" b="0" i="0" u="none" strike="noStrike" dirty="0">
                        <a:solidFill>
                          <a:srgbClr val="000000"/>
                        </a:solidFill>
                        <a:effectLst/>
                        <a:latin typeface="Arial" panose="020B0604020202020204" pitchFamily="34" charset="0"/>
                      </a:endParaRPr>
                    </a:p>
                  </a:txBody>
                  <a:tcPr marL="9525" marR="9525" marT="9525" marB="0" anchor="ctr"/>
                </a:tc>
              </a:tr>
              <a:tr h="650807">
                <a:tc>
                  <a:txBody>
                    <a:bodyPr/>
                    <a:lstStyle/>
                    <a:p>
                      <a:pPr algn="l" fontAlgn="t"/>
                      <a:r>
                        <a:rPr lang="en-US" sz="1800" u="none" strike="noStrike" dirty="0">
                          <a:effectLst/>
                        </a:rPr>
                        <a:t>Obtained work in four to twelve months</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14%</a:t>
                      </a:r>
                      <a:endParaRPr lang="en-US" sz="1800" b="0" i="0" u="none" strike="noStrike" dirty="0">
                        <a:solidFill>
                          <a:srgbClr val="000000"/>
                        </a:solidFill>
                        <a:effectLst/>
                        <a:latin typeface="Arial" panose="020B0604020202020204" pitchFamily="34" charset="0"/>
                      </a:endParaRPr>
                    </a:p>
                  </a:txBody>
                  <a:tcPr marL="9525" marR="9525" marT="9525" marB="0" anchor="ctr"/>
                </a:tc>
              </a:tr>
              <a:tr h="429255">
                <a:tc>
                  <a:txBody>
                    <a:bodyPr/>
                    <a:lstStyle/>
                    <a:p>
                      <a:pPr algn="l" fontAlgn="t"/>
                      <a:r>
                        <a:rPr lang="en-US" sz="1800" u="none" strike="noStrike" dirty="0">
                          <a:effectLst/>
                        </a:rPr>
                        <a:t>Obtained work after more than a year</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7%</a:t>
                      </a:r>
                      <a:endParaRPr lang="en-US" sz="1800" b="0" i="0" u="none" strike="noStrike" dirty="0">
                        <a:solidFill>
                          <a:srgbClr val="000000"/>
                        </a:solidFill>
                        <a:effectLst/>
                        <a:latin typeface="Arial" panose="020B0604020202020204" pitchFamily="34" charset="0"/>
                      </a:endParaRPr>
                    </a:p>
                  </a:txBody>
                  <a:tcPr marL="9525" marR="9525" marT="9525" marB="0" anchor="ctr"/>
                </a:tc>
              </a:tr>
              <a:tr h="279709">
                <a:tc>
                  <a:txBody>
                    <a:bodyPr/>
                    <a:lstStyle/>
                    <a:p>
                      <a:pPr algn="l" fontAlgn="t"/>
                      <a:r>
                        <a:rPr lang="en-US" sz="1800" u="none" strike="noStrike">
                          <a:effectLst/>
                        </a:rPr>
                        <a:t>Have not yet found work</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2%</a:t>
                      </a:r>
                      <a:endParaRPr lang="en-US" sz="1800" b="0" i="0" u="none" strike="noStrike" dirty="0">
                        <a:solidFill>
                          <a:srgbClr val="000000"/>
                        </a:solidFill>
                        <a:effectLst/>
                        <a:latin typeface="Arial" panose="020B0604020202020204" pitchFamily="34" charset="0"/>
                      </a:endParaRPr>
                    </a:p>
                  </a:txBody>
                  <a:tcPr marL="9525" marR="9525" marT="9525" marB="0" anchor="ctr"/>
                </a:tc>
              </a:tr>
              <a:tr h="623114">
                <a:tc>
                  <a:txBody>
                    <a:bodyPr/>
                    <a:lstStyle/>
                    <a:p>
                      <a:pPr algn="l" fontAlgn="t"/>
                      <a:r>
                        <a:rPr lang="en-US" sz="1800" u="none" strike="noStrike">
                          <a:effectLst/>
                        </a:rPr>
                        <a:t>Did not search for work after leaving program</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2%</a:t>
                      </a:r>
                      <a:endParaRPr lang="en-US" sz="1800" b="0" i="0" u="none" strike="noStrike" dirty="0">
                        <a:solidFill>
                          <a:srgbClr val="000000"/>
                        </a:solidFill>
                        <a:effectLst/>
                        <a:latin typeface="Arial" panose="020B0604020202020204" pitchFamily="34" charset="0"/>
                      </a:endParaRPr>
                    </a:p>
                  </a:txBody>
                  <a:tcPr marL="9525" marR="9525" marT="9525" marB="0" anchor="ctr"/>
                </a:tc>
              </a:tr>
              <a:tr h="290786">
                <a:tc>
                  <a:txBody>
                    <a:bodyPr/>
                    <a:lstStyle/>
                    <a:p>
                      <a:pPr algn="l" fontAlgn="t"/>
                      <a:r>
                        <a:rPr lang="en-US" sz="1800" u="none" strike="noStrike" dirty="0">
                          <a:effectLst/>
                        </a:rPr>
                        <a:t>Pursued further education</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800" u="none" strike="noStrike" dirty="0" smtClean="0">
                          <a:effectLst/>
                        </a:rPr>
                        <a:t>11%</a:t>
                      </a:r>
                      <a:endParaRPr lang="en-US" sz="18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pic>
        <p:nvPicPr>
          <p:cNvPr id="5" name="Picture 4"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56848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What’s a learning outcome?</a:t>
            </a:r>
            <a:endParaRPr lang="en-US" dirty="0">
              <a:solidFill>
                <a:schemeClr val="tx1"/>
              </a:solidFill>
            </a:endParaRPr>
          </a:p>
        </p:txBody>
      </p:sp>
      <p:sp>
        <p:nvSpPr>
          <p:cNvPr id="3" name="Content Placeholder 2"/>
          <p:cNvSpPr>
            <a:spLocks noGrp="1"/>
          </p:cNvSpPr>
          <p:nvPr>
            <p:ph idx="1"/>
          </p:nvPr>
        </p:nvSpPr>
        <p:spPr/>
        <p:txBody>
          <a:bodyPr>
            <a:normAutofit fontScale="77500" lnSpcReduction="20000"/>
          </a:bodyPr>
          <a:lstStyle/>
          <a:p>
            <a:endParaRPr lang="en-US" dirty="0" smtClean="0"/>
          </a:p>
          <a:p>
            <a:pPr marL="0" indent="0">
              <a:buNone/>
            </a:pPr>
            <a:r>
              <a:rPr lang="en-US" sz="3300" dirty="0" smtClean="0"/>
              <a:t>“A statement that describes the knowledge or skills students should acquire by the end of a particular assignment, class, course, or program…</a:t>
            </a:r>
          </a:p>
          <a:p>
            <a:pPr marL="0" indent="0">
              <a:buNone/>
            </a:pPr>
            <a:endParaRPr lang="en-US" sz="3300" dirty="0"/>
          </a:p>
          <a:p>
            <a:pPr marL="0" indent="0">
              <a:buNone/>
            </a:pPr>
            <a:r>
              <a:rPr lang="en-US" sz="3300" dirty="0" smtClean="0"/>
              <a:t>	…and helps students understand why that knowledge and those skills will be useful to them.”</a:t>
            </a:r>
          </a:p>
          <a:p>
            <a:pPr marL="0" indent="0">
              <a:buNone/>
            </a:pPr>
            <a:endParaRPr lang="en-US" sz="2600" dirty="0" smtClean="0"/>
          </a:p>
          <a:p>
            <a:pPr marL="0" indent="0">
              <a:buNone/>
            </a:pPr>
            <a:r>
              <a:rPr lang="en-US" sz="2600" i="1" dirty="0" smtClean="0"/>
              <a:t>		 	-</a:t>
            </a:r>
            <a:r>
              <a:rPr lang="en-US" sz="2600" i="1" dirty="0"/>
              <a:t>A Guide for University of Toronto Faculty </a:t>
            </a:r>
            <a:endParaRPr lang="en-US" sz="2600" dirty="0"/>
          </a:p>
          <a:p>
            <a:pPr marL="0" indent="0">
              <a:buNone/>
            </a:pPr>
            <a:endParaRPr lang="en-US" sz="3200" dirty="0" smtClean="0"/>
          </a:p>
          <a:p>
            <a:pPr marL="0" indent="0">
              <a:buNone/>
            </a:pPr>
            <a:endParaRPr lang="en-US" sz="3200" dirty="0"/>
          </a:p>
          <a:p>
            <a:pPr marL="0" indent="0">
              <a:buNone/>
            </a:pPr>
            <a:r>
              <a:rPr lang="en-US" sz="3200" i="1" dirty="0" smtClean="0"/>
              <a:t>	</a:t>
            </a:r>
            <a:r>
              <a:rPr lang="en-US" sz="3600" i="1" dirty="0" smtClean="0"/>
              <a:t>And why are learning outcomes important? </a:t>
            </a:r>
          </a:p>
          <a:p>
            <a:pPr marL="0" indent="0">
              <a:buNone/>
            </a:pPr>
            <a:endParaRPr lang="en-US" dirty="0"/>
          </a:p>
          <a:p>
            <a:pPr marL="0" indent="0">
              <a:buNone/>
            </a:pPr>
            <a:r>
              <a:rPr lang="en-US" dirty="0" smtClean="0"/>
              <a:t>	</a:t>
            </a:r>
            <a:r>
              <a:rPr lang="en-US" sz="1600" dirty="0" smtClean="0"/>
              <a:t>			</a:t>
            </a:r>
            <a:endParaRPr lang="en-US" sz="1600" i="1" dirty="0" smtClean="0"/>
          </a:p>
          <a:p>
            <a:endParaRPr lang="en-US" dirty="0"/>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10366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is that first job related to your major?</a:t>
            </a:r>
            <a:endParaRPr lang="en-US" dirty="0"/>
          </a:p>
        </p:txBody>
      </p:sp>
      <p:sp>
        <p:nvSpPr>
          <p:cNvPr id="3" name="Content Placeholder 2"/>
          <p:cNvSpPr>
            <a:spLocks noGrp="1"/>
          </p:cNvSpPr>
          <p:nvPr>
            <p:ph idx="1"/>
          </p:nvPr>
        </p:nvSpPr>
        <p:spPr/>
        <p:txBody>
          <a:bodyPr/>
          <a:lstStyle/>
          <a:p>
            <a:r>
              <a:rPr lang="en-US" dirty="0" smtClean="0"/>
              <a:t>All SNAAP Undergrads:</a:t>
            </a:r>
          </a:p>
          <a:p>
            <a:pPr marL="0" indent="0">
              <a:buNone/>
            </a:pPr>
            <a:r>
              <a:rPr lang="en-US" dirty="0" smtClean="0"/>
              <a:t>	47% Closely Related</a:t>
            </a:r>
          </a:p>
          <a:p>
            <a:pPr marL="0" indent="0">
              <a:buNone/>
            </a:pPr>
            <a:r>
              <a:rPr lang="en-US" dirty="0"/>
              <a:t>	</a:t>
            </a:r>
            <a:r>
              <a:rPr lang="en-US" dirty="0" smtClean="0"/>
              <a:t>19% Somewhat Related</a:t>
            </a:r>
          </a:p>
          <a:p>
            <a:pPr marL="0" indent="0">
              <a:buNone/>
            </a:pPr>
            <a:r>
              <a:rPr lang="en-US" dirty="0"/>
              <a:t>	</a:t>
            </a:r>
            <a:r>
              <a:rPr lang="en-US" dirty="0" smtClean="0"/>
              <a:t>10% Not related </a:t>
            </a:r>
          </a:p>
          <a:p>
            <a:pPr marL="0" indent="0">
              <a:buNone/>
            </a:pPr>
            <a:endParaRPr lang="en-US" dirty="0"/>
          </a:p>
          <a:p>
            <a:r>
              <a:rPr lang="en-US" dirty="0" smtClean="0"/>
              <a:t>For those with Graduate Degrees:</a:t>
            </a:r>
          </a:p>
          <a:p>
            <a:pPr marL="0" indent="0">
              <a:buNone/>
            </a:pPr>
            <a:r>
              <a:rPr lang="en-US" dirty="0"/>
              <a:t>	</a:t>
            </a:r>
            <a:r>
              <a:rPr lang="en-US" dirty="0" smtClean="0"/>
              <a:t>62% Closely related</a:t>
            </a:r>
          </a:p>
          <a:p>
            <a:pPr marL="0" indent="0">
              <a:buNone/>
            </a:pPr>
            <a:r>
              <a:rPr lang="en-US" dirty="0"/>
              <a:t>	</a:t>
            </a:r>
            <a:r>
              <a:rPr lang="en-US" dirty="0" smtClean="0"/>
              <a:t>17% Somewhat related</a:t>
            </a:r>
          </a:p>
          <a:p>
            <a:pPr marL="0" indent="0">
              <a:buNone/>
            </a:pPr>
            <a:r>
              <a:rPr lang="en-US" dirty="0"/>
              <a:t>	</a:t>
            </a:r>
            <a:r>
              <a:rPr lang="en-US" dirty="0" smtClean="0"/>
              <a:t>9% Not related</a:t>
            </a:r>
          </a:p>
          <a:p>
            <a:endParaRPr lang="en-US" dirty="0"/>
          </a:p>
          <a:p>
            <a:pPr lvl="1"/>
            <a:endParaRPr lang="en-US" dirty="0"/>
          </a:p>
        </p:txBody>
      </p:sp>
    </p:spTree>
    <p:extLst>
      <p:ext uri="{BB962C8B-B14F-4D97-AF65-F5344CB8AC3E}">
        <p14:creationId xmlns:p14="http://schemas.microsoft.com/office/powerpoint/2010/main" val="3360406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arts graduates do?</a:t>
            </a:r>
            <a:endParaRPr lang="en-US" dirty="0"/>
          </a:p>
        </p:txBody>
      </p:sp>
      <p:pic>
        <p:nvPicPr>
          <p:cNvPr id="4" name="Content Placeholder 3"/>
          <p:cNvPicPr>
            <a:picLocks noGrp="1" noChangeAspect="1"/>
          </p:cNvPicPr>
          <p:nvPr>
            <p:ph idx="1"/>
          </p:nvPr>
        </p:nvPicPr>
        <p:blipFill>
          <a:blip r:embed="rId3"/>
          <a:stretch>
            <a:fillRect/>
          </a:stretch>
        </p:blipFill>
        <p:spPr>
          <a:xfrm>
            <a:off x="1052512" y="1695450"/>
            <a:ext cx="7038975" cy="4686300"/>
          </a:xfrm>
          <a:prstGeom prst="rect">
            <a:avLst/>
          </a:prstGeom>
        </p:spPr>
      </p:pic>
    </p:spTree>
    <p:extLst>
      <p:ext uri="{BB962C8B-B14F-4D97-AF65-F5344CB8AC3E}">
        <p14:creationId xmlns:p14="http://schemas.microsoft.com/office/powerpoint/2010/main" val="1896471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 theater degree = waiting tables (right?)</a:t>
            </a:r>
            <a:endParaRPr lang="en-US" dirty="0">
              <a:solidFill>
                <a:schemeClr val="tx1"/>
              </a:solidFill>
            </a:endParaRPr>
          </a:p>
        </p:txBody>
      </p:sp>
      <p:sp>
        <p:nvSpPr>
          <p:cNvPr id="3" name="Content Placeholder 2"/>
          <p:cNvSpPr>
            <a:spLocks noGrp="1"/>
          </p:cNvSpPr>
          <p:nvPr>
            <p:ph idx="1"/>
          </p:nvPr>
        </p:nvSpPr>
        <p:spPr>
          <a:xfrm>
            <a:off x="2892425" y="3976688"/>
            <a:ext cx="8229600" cy="4876800"/>
          </a:xfrm>
        </p:spPr>
        <p:txBody>
          <a:bodyPr>
            <a:normAutofit/>
          </a:bodyPr>
          <a:lstStyle/>
          <a:p>
            <a:pPr marL="0" indent="0">
              <a:buNone/>
            </a:pPr>
            <a:endParaRPr lang="en-US" sz="5400" dirty="0" smtClean="0"/>
          </a:p>
          <a:p>
            <a:pPr marL="0" indent="0">
              <a:buNone/>
            </a:pPr>
            <a:endParaRPr lang="en-US" sz="5400" dirty="0" smtClean="0"/>
          </a:p>
        </p:txBody>
      </p:sp>
      <p:sp>
        <p:nvSpPr>
          <p:cNvPr id="4" name="Rectangle 3"/>
          <p:cNvSpPr/>
          <p:nvPr/>
        </p:nvSpPr>
        <p:spPr>
          <a:xfrm>
            <a:off x="2452158" y="2083862"/>
            <a:ext cx="4572000" cy="3785652"/>
          </a:xfrm>
          <a:prstGeom prst="rect">
            <a:avLst/>
          </a:prstGeom>
        </p:spPr>
        <p:txBody>
          <a:bodyPr>
            <a:spAutoFit/>
          </a:bodyPr>
          <a:lstStyle/>
          <a:p>
            <a:r>
              <a:rPr lang="en-US" sz="4800" dirty="0">
                <a:solidFill>
                  <a:srgbClr val="FF0000"/>
                </a:solidFill>
              </a:rPr>
              <a:t>ONLY 3% CURRENTLY WORK IN </a:t>
            </a:r>
          </a:p>
          <a:p>
            <a:r>
              <a:rPr lang="en-US" sz="4800" dirty="0">
                <a:solidFill>
                  <a:srgbClr val="FF0000"/>
                </a:solidFill>
              </a:rPr>
              <a:t>FOOD SERVICE.</a:t>
            </a:r>
          </a:p>
        </p:txBody>
      </p:sp>
      <p:pic>
        <p:nvPicPr>
          <p:cNvPr id="5" name="Picture 4"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645267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Sally </a:t>
            </a:r>
            <a:r>
              <a:rPr lang="en-US" dirty="0" err="1" smtClean="0"/>
              <a:t>Gaskill</a:t>
            </a:r>
            <a:endParaRPr lang="en-US" dirty="0" smtClean="0"/>
          </a:p>
          <a:p>
            <a:pPr marL="0" indent="0">
              <a:buNone/>
            </a:pPr>
            <a:r>
              <a:rPr lang="en-US" dirty="0" smtClean="0"/>
              <a:t>Director</a:t>
            </a:r>
          </a:p>
          <a:p>
            <a:pPr marL="0" indent="0">
              <a:buNone/>
            </a:pPr>
            <a:r>
              <a:rPr lang="en-US" dirty="0" smtClean="0"/>
              <a:t>Strategic National Arts Alumni Project</a:t>
            </a:r>
          </a:p>
          <a:p>
            <a:pPr marL="0" indent="0">
              <a:buNone/>
            </a:pPr>
            <a:r>
              <a:rPr lang="en-US" dirty="0" smtClean="0"/>
              <a:t>Center for Postsecondary Research</a:t>
            </a:r>
          </a:p>
          <a:p>
            <a:pPr marL="0" indent="0">
              <a:buNone/>
            </a:pPr>
            <a:r>
              <a:rPr lang="en-US" dirty="0" smtClean="0"/>
              <a:t>Indiana University School of Education</a:t>
            </a:r>
          </a:p>
          <a:p>
            <a:pPr marL="0" indent="0">
              <a:buNone/>
            </a:pPr>
            <a:r>
              <a:rPr lang="en-US" dirty="0" smtClean="0"/>
              <a:t>Bloomington, Ind.</a:t>
            </a:r>
          </a:p>
          <a:p>
            <a:pPr marL="0" indent="0">
              <a:buNone/>
            </a:pPr>
            <a:endParaRPr lang="en-US" dirty="0"/>
          </a:p>
          <a:p>
            <a:pPr marL="0" indent="0">
              <a:buNone/>
            </a:pPr>
            <a:r>
              <a:rPr lang="en-US" dirty="0" smtClean="0">
                <a:hlinkClick r:id="rId3"/>
              </a:rPr>
              <a:t>gaskill@indiana.edu</a:t>
            </a:r>
            <a:endParaRPr lang="en-US" dirty="0" smtClean="0"/>
          </a:p>
          <a:p>
            <a:pPr marL="0" indent="0">
              <a:buNone/>
            </a:pPr>
            <a:r>
              <a:rPr lang="en-US" dirty="0" smtClean="0"/>
              <a:t>snaap.indiana.edu</a:t>
            </a:r>
          </a:p>
          <a:p>
            <a:pPr marL="0" indent="0">
              <a:buNone/>
            </a:pPr>
            <a:r>
              <a:rPr lang="en-US" dirty="0" smtClean="0"/>
              <a:t>812-856-5824</a:t>
            </a:r>
          </a:p>
        </p:txBody>
      </p:sp>
      <p:pic>
        <p:nvPicPr>
          <p:cNvPr id="4" name="Picture 3" descr="SNAAP Bubbles.png"/>
          <p:cNvPicPr>
            <a:picLocks noChangeAspect="1"/>
          </p:cNvPicPr>
          <p:nvPr/>
        </p:nvPicPr>
        <p:blipFill>
          <a:blip r:embed="rId4"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287700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Arts &amp; Humanities Under Fire</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t>Using Census data: Georgetown Center on Education &amp; the Workforce </a:t>
            </a:r>
          </a:p>
          <a:p>
            <a:endParaRPr lang="en-US" dirty="0"/>
          </a:p>
          <a:p>
            <a:pPr marL="0" indent="0">
              <a:buNone/>
            </a:pPr>
            <a:endParaRPr lang="en-US" dirty="0" smtClean="0"/>
          </a:p>
        </p:txBody>
      </p:sp>
      <p:pic>
        <p:nvPicPr>
          <p:cNvPr id="1028" name="Picture 4" descr="HT2BT Cover 328x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3063498"/>
            <a:ext cx="25527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iw-cover-326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53972"/>
            <a:ext cx="25527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91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457950"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286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0"/>
            <a:ext cx="5343525"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77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AAC&amp;U</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lgn="ctr">
              <a:buNone/>
            </a:pPr>
            <a:r>
              <a:rPr lang="en-US" sz="3200" dirty="0" smtClean="0"/>
              <a:t>Association of American </a:t>
            </a:r>
          </a:p>
          <a:p>
            <a:pPr marL="0" indent="0" algn="ctr">
              <a:buNone/>
            </a:pPr>
            <a:r>
              <a:rPr lang="en-US" sz="3200" dirty="0" smtClean="0"/>
              <a:t>Colleges &amp; Universities</a:t>
            </a:r>
          </a:p>
          <a:p>
            <a:endParaRPr lang="en-US" dirty="0" smtClean="0"/>
          </a:p>
          <a:p>
            <a:pPr algn="ctr"/>
            <a:r>
              <a:rPr lang="en-US" dirty="0" smtClean="0"/>
              <a:t>Founded 1915</a:t>
            </a:r>
          </a:p>
          <a:p>
            <a:pPr algn="ctr"/>
            <a:endParaRPr lang="en-US" dirty="0" smtClean="0"/>
          </a:p>
          <a:p>
            <a:pPr algn="ctr"/>
            <a:r>
              <a:rPr lang="en-US" dirty="0" smtClean="0"/>
              <a:t>1,300 member institutions (international)</a:t>
            </a:r>
          </a:p>
          <a:p>
            <a:pPr algn="ctr"/>
            <a:endParaRPr lang="en-US" dirty="0"/>
          </a:p>
          <a:p>
            <a:pPr algn="ctr"/>
            <a:r>
              <a:rPr lang="en-US" dirty="0" smtClean="0"/>
              <a:t>Campaign to promote essential learning outcomes for college graduates</a:t>
            </a:r>
          </a:p>
          <a:p>
            <a:endParaRPr lang="en-US" dirty="0"/>
          </a:p>
          <a:p>
            <a:endParaRPr lang="en-US" dirty="0" smtClean="0"/>
          </a:p>
          <a:p>
            <a:endParaRPr lang="en-US" dirty="0" smtClean="0"/>
          </a:p>
          <a:p>
            <a:endParaRPr lang="en-US" dirty="0"/>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34513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AAC&amp;U Essential Learning </a:t>
            </a:r>
            <a:r>
              <a:rPr lang="en-US" dirty="0">
                <a:solidFill>
                  <a:schemeClr val="tx1"/>
                </a:solidFill>
              </a:rPr>
              <a:t>Outcomes</a:t>
            </a:r>
          </a:p>
        </p:txBody>
      </p:sp>
      <p:sp>
        <p:nvSpPr>
          <p:cNvPr id="3" name="Content Placeholder 2"/>
          <p:cNvSpPr>
            <a:spLocks noGrp="1"/>
          </p:cNvSpPr>
          <p:nvPr>
            <p:ph idx="1"/>
          </p:nvPr>
        </p:nvSpPr>
        <p:spPr/>
        <p:txBody>
          <a:bodyPr/>
          <a:lstStyle/>
          <a:p>
            <a:pPr marL="0" indent="0" algn="ctr">
              <a:buNone/>
            </a:pPr>
            <a:r>
              <a:rPr lang="en-US" sz="3200" dirty="0" smtClean="0"/>
              <a:t>(1) Knowledge</a:t>
            </a:r>
            <a:r>
              <a:rPr lang="en-US" sz="2800" dirty="0" smtClean="0"/>
              <a:t> </a:t>
            </a:r>
            <a:r>
              <a:rPr lang="en-US" sz="2800" dirty="0"/>
              <a:t>of Human Cultures and the Physical and Natural </a:t>
            </a:r>
            <a:r>
              <a:rPr lang="en-US" sz="2800" dirty="0" smtClean="0"/>
              <a:t>World.</a:t>
            </a:r>
          </a:p>
          <a:p>
            <a:pPr marL="0" indent="0" algn="ctr">
              <a:buNone/>
            </a:pPr>
            <a:endParaRPr lang="en-US" dirty="0"/>
          </a:p>
          <a:p>
            <a:pPr marL="0" indent="0" algn="ctr">
              <a:buNone/>
            </a:pPr>
            <a:r>
              <a:rPr lang="en-US" dirty="0" smtClean="0"/>
              <a:t>	through </a:t>
            </a:r>
            <a:r>
              <a:rPr lang="en-US" dirty="0"/>
              <a:t>studies in science &amp; </a:t>
            </a:r>
            <a:r>
              <a:rPr lang="en-US" dirty="0" smtClean="0"/>
              <a:t>math, social </a:t>
            </a:r>
            <a:r>
              <a:rPr lang="en-US" dirty="0"/>
              <a:t>	</a:t>
            </a:r>
            <a:r>
              <a:rPr lang="en-US" dirty="0" smtClean="0"/>
              <a:t>sciences, and arts </a:t>
            </a:r>
            <a:r>
              <a:rPr lang="en-US" dirty="0"/>
              <a:t>&amp; </a:t>
            </a:r>
            <a:r>
              <a:rPr lang="en-US" dirty="0" smtClean="0"/>
              <a:t>humanities</a:t>
            </a:r>
            <a:endParaRPr lang="en-US" dirty="0"/>
          </a:p>
          <a:p>
            <a:pPr lvl="1"/>
            <a:endParaRPr lang="en-US" dirty="0"/>
          </a:p>
          <a:p>
            <a:pPr marL="0" indent="0" algn="ctr">
              <a:buNone/>
            </a:pPr>
            <a:r>
              <a:rPr lang="en-US" i="1" dirty="0"/>
              <a:t>f</a:t>
            </a:r>
            <a:r>
              <a:rPr lang="en-US" i="1" dirty="0" smtClean="0"/>
              <a:t>ocused</a:t>
            </a:r>
            <a:r>
              <a:rPr lang="en-US" i="1" dirty="0"/>
              <a:t> by engagement with big questions, </a:t>
            </a:r>
          </a:p>
          <a:p>
            <a:pPr marL="0" indent="0" algn="ctr">
              <a:buNone/>
            </a:pPr>
            <a:r>
              <a:rPr lang="en-US" i="1" dirty="0"/>
              <a:t>both contemporary and enduring</a:t>
            </a:r>
          </a:p>
          <a:p>
            <a:endParaRPr lang="en-US" dirty="0"/>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15162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AAC&amp;U Essential Learning Outcomes</a:t>
            </a:r>
            <a:endParaRPr lang="en-US" sz="3200" dirty="0"/>
          </a:p>
        </p:txBody>
      </p:sp>
      <p:sp>
        <p:nvSpPr>
          <p:cNvPr id="3" name="Content Placeholder 2"/>
          <p:cNvSpPr>
            <a:spLocks noGrp="1"/>
          </p:cNvSpPr>
          <p:nvPr>
            <p:ph idx="1"/>
          </p:nvPr>
        </p:nvSpPr>
        <p:spPr>
          <a:xfrm>
            <a:off x="474133" y="1532467"/>
            <a:ext cx="8229600" cy="4876800"/>
          </a:xfrm>
        </p:spPr>
        <p:txBody>
          <a:bodyPr>
            <a:normAutofit lnSpcReduction="10000"/>
          </a:bodyPr>
          <a:lstStyle/>
          <a:p>
            <a:pPr marL="0" lvl="1" indent="0">
              <a:buNone/>
            </a:pPr>
            <a:r>
              <a:rPr lang="en-US" sz="3200" dirty="0" smtClean="0"/>
              <a:t>(2) Intellectual </a:t>
            </a:r>
            <a:r>
              <a:rPr lang="en-US" sz="3200" dirty="0"/>
              <a:t>and Practical Skills, including</a:t>
            </a:r>
            <a:r>
              <a:rPr lang="en-US" sz="3200" dirty="0" smtClean="0"/>
              <a:t>:</a:t>
            </a:r>
            <a:endParaRPr lang="en-US" sz="3200" dirty="0"/>
          </a:p>
          <a:p>
            <a:pPr lvl="1"/>
            <a:r>
              <a:rPr lang="en-US" sz="2400" dirty="0" smtClean="0"/>
              <a:t>Creative thinking</a:t>
            </a:r>
          </a:p>
          <a:p>
            <a:pPr lvl="1"/>
            <a:r>
              <a:rPr lang="en-US" sz="2400" dirty="0" smtClean="0"/>
              <a:t>Critical thinking</a:t>
            </a:r>
          </a:p>
          <a:p>
            <a:pPr lvl="1"/>
            <a:r>
              <a:rPr lang="en-US" sz="2400" dirty="0" smtClean="0"/>
              <a:t>Inquiry and analysis</a:t>
            </a:r>
          </a:p>
          <a:p>
            <a:pPr lvl="1"/>
            <a:r>
              <a:rPr lang="en-US" sz="2400" dirty="0" smtClean="0"/>
              <a:t>Written and oral communication</a:t>
            </a:r>
          </a:p>
          <a:p>
            <a:pPr lvl="1"/>
            <a:r>
              <a:rPr lang="en-US" sz="2400" dirty="0" smtClean="0"/>
              <a:t>Teamwork and problem solving</a:t>
            </a:r>
          </a:p>
          <a:p>
            <a:pPr lvl="1"/>
            <a:r>
              <a:rPr lang="en-US" sz="2400" dirty="0" smtClean="0"/>
              <a:t>Quantitative and Information literacy</a:t>
            </a:r>
          </a:p>
          <a:p>
            <a:pPr lvl="1"/>
            <a:endParaRPr lang="en-US" dirty="0"/>
          </a:p>
          <a:p>
            <a:pPr lvl="1"/>
            <a:endParaRPr lang="en-US" dirty="0" smtClean="0"/>
          </a:p>
          <a:p>
            <a:pPr marL="274320" lvl="1" indent="0" algn="ctr">
              <a:buNone/>
            </a:pPr>
            <a:r>
              <a:rPr lang="en-US" sz="2400" i="1" dirty="0"/>
              <a:t>Practiced extensively, across the curriculum, in the context of progressively more challenging problems, projects, and </a:t>
            </a:r>
            <a:r>
              <a:rPr lang="en-US" sz="2400" i="1" dirty="0" smtClean="0"/>
              <a:t>standards </a:t>
            </a:r>
            <a:r>
              <a:rPr lang="en-US" sz="2400" i="1" dirty="0"/>
              <a:t>for performance</a:t>
            </a:r>
          </a:p>
        </p:txBody>
      </p:sp>
      <p:pic>
        <p:nvPicPr>
          <p:cNvPr id="4" name="Picture 3" descr="SNAAP Bubbles.png"/>
          <p:cNvPicPr>
            <a:picLocks noChangeAspect="1"/>
          </p:cNvPicPr>
          <p:nvPr/>
        </p:nvPicPr>
        <p:blipFill>
          <a:blip r:embed="rId3" cstate="print"/>
          <a:stretch>
            <a:fillRect/>
          </a:stretch>
        </p:blipFill>
        <p:spPr>
          <a:xfrm>
            <a:off x="7992381" y="6019800"/>
            <a:ext cx="1005505" cy="554156"/>
          </a:xfrm>
          <a:prstGeom prst="rect">
            <a:avLst/>
          </a:prstGeom>
        </p:spPr>
      </p:pic>
    </p:spTree>
    <p:extLst>
      <p:ext uri="{BB962C8B-B14F-4D97-AF65-F5344CB8AC3E}">
        <p14:creationId xmlns:p14="http://schemas.microsoft.com/office/powerpoint/2010/main" val="143182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6700</TotalTime>
  <Words>1542</Words>
  <Application>Microsoft Office PowerPoint</Application>
  <PresentationFormat>On-screen Show (4:3)</PresentationFormat>
  <Paragraphs>286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      learning outcomes  &amp; SNAAP</vt:lpstr>
      <vt:lpstr>PowerPoint Presentation</vt:lpstr>
      <vt:lpstr>What’s a learning outcome?</vt:lpstr>
      <vt:lpstr>Arts &amp; Humanities Under Fire</vt:lpstr>
      <vt:lpstr>PowerPoint Presentation</vt:lpstr>
      <vt:lpstr>PowerPoint Presentation</vt:lpstr>
      <vt:lpstr>AAC&amp;U</vt:lpstr>
      <vt:lpstr>AAC&amp;U Essential Learning Outcomes</vt:lpstr>
      <vt:lpstr>AAC&amp;U Essential Learning Outcomes</vt:lpstr>
      <vt:lpstr>AAC&amp;U Essential Learning Outcomes</vt:lpstr>
      <vt:lpstr>AAC&amp;U Essential Learning Outcomes</vt:lpstr>
      <vt:lpstr>PowerPoint Presentation</vt:lpstr>
      <vt:lpstr>PowerPoint Presentation</vt:lpstr>
      <vt:lpstr>PowerPoint Presentation</vt:lpstr>
      <vt:lpstr>PowerPoint Presentation</vt:lpstr>
      <vt:lpstr>PowerPoint Presentation</vt:lpstr>
      <vt:lpstr>PowerPoint Presentation</vt:lpstr>
      <vt:lpstr>In the arts…</vt:lpstr>
      <vt:lpstr>Changing the culture</vt:lpstr>
      <vt:lpstr>PowerPoint Presentation</vt:lpstr>
      <vt:lpstr>PowerPoint Presentation</vt:lpstr>
      <vt:lpstr>(8) Become familiar with the data (part 1)</vt:lpstr>
      <vt:lpstr>More evidence</vt:lpstr>
      <vt:lpstr>What’s important to college seniors?</vt:lpstr>
      <vt:lpstr>Nonlinear Career Paths</vt:lpstr>
      <vt:lpstr>The College Earnings Premium</vt:lpstr>
      <vt:lpstr>(8) Become familiar with data (part 2)</vt:lpstr>
      <vt:lpstr>SNAAP data on overall satisfaction of arts alumni</vt:lpstr>
      <vt:lpstr>SNAAP data on how long to first job</vt:lpstr>
      <vt:lpstr>And is that first job related to your major?</vt:lpstr>
      <vt:lpstr>What do arts graduates do?</vt:lpstr>
      <vt:lpstr>A theater degree = waiting tables (right?)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SNAAP &amp; Learning Outcomes</dc:title>
  <dc:creator>Sally Gaskill</dc:creator>
  <cp:lastModifiedBy>Sally Gaskill</cp:lastModifiedBy>
  <cp:revision>256</cp:revision>
  <cp:lastPrinted>2015-07-27T19:03:19Z</cp:lastPrinted>
  <dcterms:created xsi:type="dcterms:W3CDTF">2015-06-30T14:59:50Z</dcterms:created>
  <dcterms:modified xsi:type="dcterms:W3CDTF">2015-08-04T19:40:39Z</dcterms:modified>
</cp:coreProperties>
</file>